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3" r:id="rId3"/>
    <p:sldId id="335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9" r:id="rId13"/>
    <p:sldId id="332" r:id="rId14"/>
    <p:sldId id="334" r:id="rId15"/>
    <p:sldId id="333" r:id="rId16"/>
    <p:sldId id="336" r:id="rId17"/>
    <p:sldId id="337" r:id="rId18"/>
    <p:sldId id="33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111111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0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10" Type="http://schemas.openxmlformats.org/officeDocument/2006/relationships/slide" Target="slides/slide15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smtClean="0"/>
            </a:lvl1pPr>
          </a:lstStyle>
          <a:p>
            <a:pPr>
              <a:defRPr/>
            </a:pPr>
            <a:fld id="{1ADA6105-EBDC-4F7D-A0EF-CE3A030EE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8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2237930-12EF-42F4-A71D-4BEB4BA807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977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87E2901-59AD-42C6-B1FC-B2E11E0C46BC}" type="slidenum">
              <a:rPr lang="en-GB" altLang="en-US" sz="1200">
                <a:latin typeface="Times New Roman" pitchFamily="18" charset="0"/>
              </a:rPr>
              <a:pPr/>
              <a:t>1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1D3DA46-B75D-4D78-AA7B-F5B60271C227}" type="slidenum">
              <a:rPr lang="en-GB" altLang="en-US" sz="1200">
                <a:latin typeface="Times New Roman" pitchFamily="18" charset="0"/>
              </a:rPr>
              <a:pPr/>
              <a:t>10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20E10C8-9468-4306-B9C2-F392C7FC52DA}" type="slidenum">
              <a:rPr lang="en-GB" altLang="en-US" sz="1200">
                <a:latin typeface="Times New Roman" pitchFamily="18" charset="0"/>
              </a:rPr>
              <a:pPr/>
              <a:t>11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ED44E10-C0BC-4F88-8E00-215A2ED7922F}" type="slidenum">
              <a:rPr lang="en-GB" altLang="en-US" sz="1200">
                <a:latin typeface="Times New Roman" pitchFamily="18" charset="0"/>
              </a:rPr>
              <a:pPr/>
              <a:t>12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5364D4B-4911-4449-8BEB-4BA312FECB31}" type="slidenum">
              <a:rPr lang="en-GB" altLang="en-US" sz="1200">
                <a:latin typeface="Times New Roman" pitchFamily="18" charset="0"/>
              </a:rPr>
              <a:pPr/>
              <a:t>13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ED44E10-C0BC-4F88-8E00-215A2ED7922F}" type="slidenum">
              <a:rPr lang="en-GB" altLang="en-US" sz="1200">
                <a:latin typeface="Times New Roman" pitchFamily="18" charset="0"/>
              </a:rPr>
              <a:pPr/>
              <a:t>14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58A5DB9-AC73-4A84-8712-5B5CEE8D462D}" type="slidenum">
              <a:rPr lang="en-GB" altLang="en-US" sz="1200">
                <a:latin typeface="Times New Roman" pitchFamily="18" charset="0"/>
              </a:rPr>
              <a:pPr/>
              <a:t>15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5364D4B-4911-4449-8BEB-4BA312FECB31}" type="slidenum">
              <a:rPr lang="en-GB" altLang="en-US" sz="1200">
                <a:latin typeface="Times New Roman" pitchFamily="18" charset="0"/>
              </a:rPr>
              <a:pPr/>
              <a:t>16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ED44E10-C0BC-4F88-8E00-215A2ED7922F}" type="slidenum">
              <a:rPr lang="en-GB" altLang="en-US" sz="1200">
                <a:latin typeface="Times New Roman" pitchFamily="18" charset="0"/>
              </a:rPr>
              <a:pPr/>
              <a:t>17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5364D4B-4911-4449-8BEB-4BA312FECB31}" type="slidenum">
              <a:rPr lang="en-GB" altLang="en-US" sz="1200">
                <a:latin typeface="Times New Roman" pitchFamily="18" charset="0"/>
              </a:rPr>
              <a:pPr/>
              <a:t>18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E650C78F-A0D7-4E09-A5EF-684F49CBE0DE}" type="slidenum">
              <a:rPr lang="en-GB" altLang="en-US" sz="1200">
                <a:latin typeface="Times New Roman" pitchFamily="18" charset="0"/>
              </a:rPr>
              <a:pPr/>
              <a:t>2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DD0BAD-EFA4-4D2A-8A09-965F68F8392E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767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0BF99B-1DFB-44CC-A5EC-B1F1D82699AE}" type="slidenum">
              <a:rPr lang="en-GB" altLang="en-US" sz="1200">
                <a:latin typeface="Times New Roman" pitchFamily="18" charset="0"/>
              </a:rPr>
              <a:pPr/>
              <a:t>4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0246B02-A62B-4DA5-9A94-5BF3C2AF48F3}" type="slidenum">
              <a:rPr lang="en-GB" altLang="en-US" sz="1200">
                <a:latin typeface="Times New Roman" pitchFamily="18" charset="0"/>
              </a:rPr>
              <a:pPr/>
              <a:t>5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A2DDB5A-F4C9-484F-9948-98BAAECB2DE5}" type="slidenum">
              <a:rPr lang="en-GB" altLang="en-US" sz="1200">
                <a:latin typeface="Times New Roman" pitchFamily="18" charset="0"/>
              </a:rPr>
              <a:pPr/>
              <a:t>6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79B9E2C8-D30C-42AC-B77D-935D34E09CAF}" type="slidenum">
              <a:rPr lang="en-GB" altLang="en-US" sz="1200">
                <a:latin typeface="Times New Roman" pitchFamily="18" charset="0"/>
              </a:rPr>
              <a:pPr/>
              <a:t>7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9246056-595B-4067-8245-FAD4795C840B}" type="slidenum">
              <a:rPr lang="en-GB" altLang="en-US" sz="1200">
                <a:latin typeface="Times New Roman" pitchFamily="18" charset="0"/>
              </a:rPr>
              <a:pPr/>
              <a:t>8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1911C9D-C7A1-4D94-A0B9-ABCD0398ABA9}" type="slidenum">
              <a:rPr lang="en-GB" altLang="en-US" sz="1200">
                <a:latin typeface="Times New Roman" pitchFamily="18" charset="0"/>
              </a:rPr>
              <a:pPr/>
              <a:t>9</a:t>
            </a:fld>
            <a:endParaRPr lang="en-GB" altLang="en-US" sz="120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A3A08-07EA-4E71-88A2-11B5833B2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19224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18D3A-044A-446F-B8E3-323CE783A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86058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F1E5-EE05-456A-906D-7CA2CB44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90260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28D44-FD27-4F50-B33D-3FEB2E0072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13137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C5BFA-3036-4662-8630-705A60E9B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58138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55A07-D5E8-42F6-B93D-84E1D6A5F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33880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C2713-2754-4DDF-8644-FA3DCB65A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08676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74408-1853-4BAE-B671-1FE010DF6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84592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5271F-18CE-41CA-A2A5-A031584C4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45808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92A7-F19D-4B95-993A-370924332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84300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6F625-2EEC-4CF5-B644-6DF2B2E3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68408"/>
      </p:ext>
    </p:extLst>
  </p:cSld>
  <p:clrMapOvr>
    <a:masterClrMapping/>
  </p:clrMapOvr>
  <p:transition>
    <p:dissolv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 smtClean="0">
                <a:latin typeface="+mn-lt"/>
              </a:defRPr>
            </a:lvl1pPr>
          </a:lstStyle>
          <a:p>
            <a:pPr>
              <a:defRPr/>
            </a:pPr>
            <a:fld id="{0745A779-36B0-49B3-87C7-874B7AF40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  <p:sndAc>
      <p:stSnd>
        <p:snd r:embed="rId13" name="camera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46850"/>
            <a:ext cx="7772400" cy="1446550"/>
          </a:xfrm>
        </p:spPr>
        <p:txBody>
          <a:bodyPr>
            <a:spAutoFit/>
          </a:bodyPr>
          <a:lstStyle/>
          <a:p>
            <a:r>
              <a:rPr lang="en-GB" altLang="en-US" b="1" dirty="0" smtClean="0">
                <a:latin typeface="Arial" charset="0"/>
              </a:rPr>
              <a:t>Values, </a:t>
            </a:r>
            <a:r>
              <a:rPr lang="en-GB" altLang="en-US" b="1" dirty="0">
                <a:latin typeface="Arial" charset="0"/>
              </a:rPr>
              <a:t>v</a:t>
            </a:r>
            <a:r>
              <a:rPr lang="en-GB" altLang="en-US" b="1" dirty="0" smtClean="0">
                <a:latin typeface="Arial" charset="0"/>
              </a:rPr>
              <a:t>ariables</a:t>
            </a:r>
            <a:br>
              <a:rPr lang="en-GB" altLang="en-US" b="1" dirty="0" smtClean="0">
                <a:latin typeface="Arial" charset="0"/>
              </a:rPr>
            </a:br>
            <a:r>
              <a:rPr lang="en-GB" altLang="en-US" b="1" dirty="0" smtClean="0">
                <a:latin typeface="Arial" charset="0"/>
              </a:rPr>
              <a:t>and types</a:t>
            </a:r>
            <a:endParaRPr lang="en-GB" altLang="en-US" dirty="0" smtClean="0">
              <a:latin typeface="Arial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3304935" y="4452938"/>
            <a:ext cx="24134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buFontTx/>
              <a:buNone/>
            </a:pPr>
            <a:r>
              <a:rPr lang="en-GB" altLang="en-US" sz="2400" b="1" dirty="0">
                <a:latin typeface="Times New Roman" pitchFamily="18" charset="0"/>
              </a:rPr>
              <a:t>© Allan C. </a:t>
            </a:r>
            <a:r>
              <a:rPr lang="en-GB" altLang="en-US" sz="2400" b="1" dirty="0" smtClean="0">
                <a:latin typeface="Times New Roman" pitchFamily="18" charset="0"/>
              </a:rPr>
              <a:t>Milne</a:t>
            </a:r>
            <a:endParaRPr lang="en-GB" altLang="en-US" sz="2400" i="1" dirty="0">
              <a:latin typeface="Times New Roman" pitchFamily="18" charset="0"/>
            </a:endParaRPr>
          </a:p>
        </p:txBody>
      </p:sp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8076182" y="6411913"/>
            <a:ext cx="89319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0000"/>
              </a:lnSpc>
              <a:buFontTx/>
              <a:buNone/>
            </a:pPr>
            <a:r>
              <a:rPr lang="en-GB" altLang="en-US" sz="1400" i="1" dirty="0" smtClean="0">
                <a:latin typeface="Times New Roman" pitchFamily="18" charset="0"/>
              </a:rPr>
              <a:t>v14.12.10</a:t>
            </a:r>
            <a:endParaRPr lang="en-GB" altLang="en-US" sz="32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dirty="0" smtClean="0">
                <a:latin typeface="Arial" charset="0"/>
              </a:rPr>
              <a:t>Value types 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16138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2800" smtClean="0">
                <a:latin typeface="Arial" charset="0"/>
              </a:rPr>
              <a:t>… are represented by a sequence of bits in memory.</a:t>
            </a:r>
          </a:p>
          <a:p>
            <a:pPr lvl="1">
              <a:lnSpc>
                <a:spcPct val="90000"/>
              </a:lnSpc>
            </a:pPr>
            <a:r>
              <a:rPr lang="en-GB" altLang="en-US" sz="2400" smtClean="0">
                <a:latin typeface="Arial" charset="0"/>
              </a:rPr>
              <a:t>E.g. a 32-bit integer.</a:t>
            </a:r>
          </a:p>
          <a:p>
            <a:pPr>
              <a:lnSpc>
                <a:spcPct val="90000"/>
              </a:lnSpc>
            </a:pPr>
            <a:r>
              <a:rPr lang="en-GB" altLang="en-US" sz="2800" smtClean="0">
                <a:latin typeface="Arial" charset="0"/>
              </a:rPr>
              <a:t>… are equal if their bit sequences are identical.</a:t>
            </a:r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898525" y="4395788"/>
            <a:ext cx="1539875" cy="709612"/>
          </a:xfrm>
          <a:prstGeom prst="rect">
            <a:avLst/>
          </a:prstGeom>
          <a:solidFill>
            <a:srgbClr val="000000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 b="1">
                <a:latin typeface="Courier New" pitchFamily="49" charset="0"/>
              </a:rPr>
              <a:t>int x;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905000" y="6153150"/>
            <a:ext cx="3619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/>
              <a:t>x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2438400" y="6229350"/>
            <a:ext cx="1463675" cy="357188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buFontTx/>
              <a:buNone/>
            </a:pPr>
            <a:r>
              <a:rPr lang="en-GB" altLang="en-US" sz="1600" i="1"/>
              <a:t>32-bit integer</a:t>
            </a:r>
          </a:p>
        </p:txBody>
      </p:sp>
      <p:sp>
        <p:nvSpPr>
          <p:cNvPr id="119815" name="Line 7"/>
          <p:cNvSpPr>
            <a:spLocks noChangeShapeType="1"/>
          </p:cNvSpPr>
          <p:nvPr/>
        </p:nvSpPr>
        <p:spPr bwMode="auto">
          <a:xfrm>
            <a:off x="1524000" y="5105400"/>
            <a:ext cx="609600" cy="99060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816" name="AutoShape 8"/>
          <p:cNvSpPr>
            <a:spLocks/>
          </p:cNvSpPr>
          <p:nvPr/>
        </p:nvSpPr>
        <p:spPr bwMode="auto">
          <a:xfrm>
            <a:off x="5362575" y="5538788"/>
            <a:ext cx="2943225" cy="609600"/>
          </a:xfrm>
          <a:prstGeom prst="accentCallout1">
            <a:avLst>
              <a:gd name="adj1" fmla="val 18750"/>
              <a:gd name="adj2" fmla="val -2588"/>
              <a:gd name="adj3" fmla="val 128648"/>
              <a:gd name="adj4" fmla="val -58574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/>
              <a:t>the </a:t>
            </a:r>
            <a:r>
              <a:rPr lang="en-GB" altLang="en-US" i="1"/>
              <a:t>value</a:t>
            </a:r>
          </a:p>
        </p:txBody>
      </p:sp>
      <p:sp>
        <p:nvSpPr>
          <p:cNvPr id="119817" name="AutoShape 9"/>
          <p:cNvSpPr>
            <a:spLocks/>
          </p:cNvSpPr>
          <p:nvPr/>
        </p:nvSpPr>
        <p:spPr bwMode="auto">
          <a:xfrm>
            <a:off x="3886200" y="4419600"/>
            <a:ext cx="4876800" cy="609600"/>
          </a:xfrm>
          <a:prstGeom prst="accentCallout1">
            <a:avLst>
              <a:gd name="adj1" fmla="val 18750"/>
              <a:gd name="adj2" fmla="val -1565"/>
              <a:gd name="adj3" fmla="val 55208"/>
              <a:gd name="adj4" fmla="val -35352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>
                <a:latin typeface="Courier New" pitchFamily="49" charset="0"/>
              </a:rPr>
              <a:t>x </a:t>
            </a:r>
            <a:r>
              <a:rPr lang="en-GB" altLang="en-US"/>
              <a:t>is a </a:t>
            </a:r>
            <a:r>
              <a:rPr lang="en-GB" altLang="en-US" i="1"/>
              <a:t>variable</a:t>
            </a:r>
            <a:r>
              <a:rPr lang="en-GB" altLang="en-US"/>
              <a:t> </a:t>
            </a:r>
            <a:r>
              <a:rPr lang="en-GB" altLang="en-US" u="sng"/>
              <a:t>of type </a:t>
            </a:r>
            <a:r>
              <a:rPr lang="en-GB" altLang="en-US">
                <a:latin typeface="Courier New" pitchFamily="49" charset="0"/>
              </a:rPr>
              <a:t>int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 autoUpdateAnimBg="0"/>
      <p:bldP spid="119813" grpId="0" autoUpdateAnimBg="0"/>
      <p:bldP spid="119814" grpId="0" animBg="1" autoUpdateAnimBg="0"/>
      <p:bldP spid="119815" grpId="0" animBg="1"/>
      <p:bldP spid="119816" grpId="0" animBg="1" autoUpdateAnimBg="0"/>
      <p:bldP spid="11981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en-US" dirty="0" smtClean="0">
                <a:latin typeface="Arial" charset="0"/>
              </a:rPr>
              <a:t>Reference types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36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2800" smtClean="0">
                <a:latin typeface="Arial" charset="0"/>
              </a:rPr>
              <a:t>… combine the location (address or reference) of a value and its bit sequence.</a:t>
            </a:r>
          </a:p>
          <a:p>
            <a:pPr>
              <a:lnSpc>
                <a:spcPct val="90000"/>
              </a:lnSpc>
            </a:pPr>
            <a:r>
              <a:rPr lang="en-GB" altLang="en-US" sz="2800" smtClean="0">
                <a:latin typeface="Arial" charset="0"/>
              </a:rPr>
              <a:t>… values can be compared in two ways:</a:t>
            </a:r>
          </a:p>
          <a:p>
            <a:pPr lvl="1">
              <a:lnSpc>
                <a:spcPct val="90000"/>
              </a:lnSpc>
            </a:pPr>
            <a:r>
              <a:rPr lang="en-GB" altLang="en-US" sz="2400" smtClean="0">
                <a:latin typeface="Arial" charset="0"/>
              </a:rPr>
              <a:t>by their references, or</a:t>
            </a:r>
          </a:p>
          <a:p>
            <a:pPr lvl="1">
              <a:lnSpc>
                <a:spcPct val="90000"/>
              </a:lnSpc>
            </a:pPr>
            <a:r>
              <a:rPr lang="en-GB" altLang="en-US" sz="2400" smtClean="0">
                <a:latin typeface="Arial" charset="0"/>
              </a:rPr>
              <a:t>by the bit sequences of their values.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441325" y="5157788"/>
            <a:ext cx="2073275" cy="709612"/>
          </a:xfrm>
          <a:prstGeom prst="rect">
            <a:avLst/>
          </a:prstGeom>
          <a:solidFill>
            <a:srgbClr val="000000"/>
          </a:solidFill>
          <a:ln w="9525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 b="1">
                <a:latin typeface="Courier New" pitchFamily="49" charset="0"/>
              </a:rPr>
              <a:t>String s;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260725" y="4348163"/>
            <a:ext cx="3619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/>
              <a:t>s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3794125" y="4424363"/>
            <a:ext cx="1463675" cy="357187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buFontTx/>
              <a:buNone/>
            </a:pPr>
            <a:r>
              <a:rPr lang="en-GB" altLang="en-US" sz="2000" i="1"/>
              <a:t>address</a:t>
            </a:r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 flipV="1">
            <a:off x="2362200" y="4648200"/>
            <a:ext cx="914400" cy="609600"/>
          </a:xfrm>
          <a:prstGeom prst="line">
            <a:avLst/>
          </a:prstGeom>
          <a:noFill/>
          <a:ln w="76200" cmpd="tri">
            <a:solidFill>
              <a:srgbClr val="FFFF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840" name="AutoShape 8"/>
          <p:cNvSpPr>
            <a:spLocks/>
          </p:cNvSpPr>
          <p:nvPr/>
        </p:nvSpPr>
        <p:spPr bwMode="auto">
          <a:xfrm>
            <a:off x="6353175" y="4343400"/>
            <a:ext cx="2333625" cy="609600"/>
          </a:xfrm>
          <a:prstGeom prst="accentCallout1">
            <a:avLst>
              <a:gd name="adj1" fmla="val 18750"/>
              <a:gd name="adj2" fmla="val -3264"/>
              <a:gd name="adj3" fmla="val 42190"/>
              <a:gd name="adj4" fmla="val -46736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/>
              <a:t>the </a:t>
            </a:r>
            <a:r>
              <a:rPr lang="en-GB" altLang="en-US" i="1"/>
              <a:t>reference</a:t>
            </a:r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4175125" y="5357813"/>
            <a:ext cx="1463675" cy="1347787"/>
          </a:xfrm>
          <a:prstGeom prst="rect">
            <a:avLst/>
          </a:prstGeom>
          <a:solidFill>
            <a:srgbClr val="969696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buFontTx/>
              <a:buNone/>
            </a:pPr>
            <a:r>
              <a:rPr lang="en-GB" altLang="en-US" sz="2000" i="1"/>
              <a:t>String</a:t>
            </a:r>
          </a:p>
          <a:p>
            <a:pPr algn="r">
              <a:buFontTx/>
              <a:buNone/>
            </a:pPr>
            <a:r>
              <a:rPr lang="en-GB" altLang="en-US" sz="2000" i="1"/>
              <a:t>object</a:t>
            </a:r>
          </a:p>
        </p:txBody>
      </p:sp>
      <p:sp>
        <p:nvSpPr>
          <p:cNvPr id="120842" name="AutoShape 10"/>
          <p:cNvSpPr>
            <a:spLocks/>
          </p:cNvSpPr>
          <p:nvPr/>
        </p:nvSpPr>
        <p:spPr bwMode="auto">
          <a:xfrm>
            <a:off x="6657975" y="5334000"/>
            <a:ext cx="2028825" cy="609600"/>
          </a:xfrm>
          <a:prstGeom prst="accentCallout1">
            <a:avLst>
              <a:gd name="adj1" fmla="val 18750"/>
              <a:gd name="adj2" fmla="val -3755"/>
              <a:gd name="adj3" fmla="val 42190"/>
              <a:gd name="adj4" fmla="val -53755"/>
            </a:avLst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en-GB" altLang="en-US"/>
              <a:t>the object </a:t>
            </a:r>
            <a:r>
              <a:rPr lang="en-GB" altLang="en-US" i="1"/>
              <a:t>value</a:t>
            </a:r>
          </a:p>
        </p:txBody>
      </p:sp>
      <p:sp>
        <p:nvSpPr>
          <p:cNvPr id="120843" name="Freeform 11"/>
          <p:cNvSpPr>
            <a:spLocks/>
          </p:cNvSpPr>
          <p:nvPr/>
        </p:nvSpPr>
        <p:spPr bwMode="auto">
          <a:xfrm>
            <a:off x="4191000" y="4724400"/>
            <a:ext cx="457200" cy="609600"/>
          </a:xfrm>
          <a:custGeom>
            <a:avLst/>
            <a:gdLst>
              <a:gd name="T0" fmla="*/ 457200 w 288"/>
              <a:gd name="T1" fmla="*/ 0 h 384"/>
              <a:gd name="T2" fmla="*/ 304800 w 288"/>
              <a:gd name="T3" fmla="*/ 228600 h 384"/>
              <a:gd name="T4" fmla="*/ 76200 w 288"/>
              <a:gd name="T5" fmla="*/ 304800 h 384"/>
              <a:gd name="T6" fmla="*/ 0 w 288"/>
              <a:gd name="T7" fmla="*/ 609600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8" h="384">
                <a:moveTo>
                  <a:pt x="288" y="0"/>
                </a:moveTo>
                <a:cubicBezTo>
                  <a:pt x="260" y="56"/>
                  <a:pt x="232" y="112"/>
                  <a:pt x="192" y="144"/>
                </a:cubicBezTo>
                <a:cubicBezTo>
                  <a:pt x="152" y="176"/>
                  <a:pt x="80" y="152"/>
                  <a:pt x="48" y="192"/>
                </a:cubicBezTo>
                <a:cubicBezTo>
                  <a:pt x="16" y="232"/>
                  <a:pt x="56" y="352"/>
                  <a:pt x="0" y="384"/>
                </a:cubicBezTo>
              </a:path>
            </a:pathLst>
          </a:custGeom>
          <a:noFill/>
          <a:ln w="25400" cap="flat" cmpd="sng">
            <a:solidFill>
              <a:srgbClr val="FFFFFF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nimBg="1" autoUpdateAnimBg="0"/>
      <p:bldP spid="120837" grpId="0" autoUpdateAnimBg="0"/>
      <p:bldP spid="120838" grpId="0" animBg="1" autoUpdateAnimBg="0"/>
      <p:bldP spid="120839" grpId="0" animBg="1"/>
      <p:bldP spid="120840" grpId="0" animBg="1" autoUpdateAnimBg="0"/>
      <p:bldP spid="120841" grpId="0" animBg="1" autoUpdateAnimBg="0"/>
      <p:bldP spid="120842" grpId="0" animBg="1" autoUpdateAnimBg="0"/>
      <p:bldP spid="1208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A method </a:t>
            </a:r>
            <a:r>
              <a:rPr lang="en-GB" altLang="en-US" b="1" u="sng" dirty="0" smtClean="0">
                <a:latin typeface="Arial" charset="0"/>
              </a:rPr>
              <a:t>signature.</a:t>
            </a:r>
            <a:endParaRPr lang="en-GB" altLang="en-US" b="1" u="sng" dirty="0" smtClean="0">
              <a:latin typeface="Arial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492990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 dirty="0" err="1" smtClean="0">
                <a:latin typeface="Courier New" panose="02070309020205020404" pitchFamily="49" charset="0"/>
              </a:rPr>
              <a:t>int</a:t>
            </a:r>
            <a:r>
              <a:rPr lang="en-GB" altLang="en-US" sz="2400" b="1" dirty="0" smtClean="0">
                <a:latin typeface="Courier New" panose="02070309020205020404" pitchFamily="49" charset="0"/>
              </a:rPr>
              <a:t> </a:t>
            </a:r>
            <a:r>
              <a:rPr lang="en-GB" altLang="en-US" sz="2400" b="1" dirty="0" smtClean="0">
                <a:latin typeface="Courier New" panose="02070309020205020404" pitchFamily="49" charset="0"/>
              </a:rPr>
              <a:t>Example (double d, string s) {….}</a:t>
            </a:r>
          </a:p>
          <a:p>
            <a:pPr lvl="1">
              <a:spcBef>
                <a:spcPct val="50000"/>
              </a:spcBef>
            </a:pPr>
            <a:r>
              <a:rPr lang="en-GB" altLang="en-US" sz="1600" b="1" dirty="0" err="1" smtClean="0">
                <a:latin typeface="Courier New" panose="02070309020205020404" pitchFamily="49" charset="0"/>
              </a:rPr>
              <a:t>int</a:t>
            </a:r>
            <a:r>
              <a:rPr lang="en-GB" altLang="en-US" sz="1600" b="1" dirty="0" smtClean="0">
                <a:latin typeface="Courier New" panose="02070309020205020404" pitchFamily="49" charset="0"/>
              </a:rPr>
              <a:t> </a:t>
            </a:r>
            <a:r>
              <a:rPr lang="en-GB" altLang="en-US" sz="1600" dirty="0" smtClean="0">
                <a:latin typeface="Arial" charset="0"/>
              </a:rPr>
              <a:t>is the </a:t>
            </a:r>
            <a:r>
              <a:rPr lang="en-GB" altLang="en-US" sz="1600" u="sng" dirty="0" smtClean="0">
                <a:latin typeface="Arial" charset="0"/>
              </a:rPr>
              <a:t>return type</a:t>
            </a:r>
            <a:r>
              <a:rPr lang="en-GB" altLang="en-US" sz="1600" dirty="0" smtClean="0">
                <a:latin typeface="Arial" charset="0"/>
              </a:rPr>
              <a:t>;</a:t>
            </a:r>
          </a:p>
          <a:p>
            <a:pPr lvl="1">
              <a:spcBef>
                <a:spcPct val="50000"/>
              </a:spcBef>
            </a:pPr>
            <a:r>
              <a:rPr lang="en-GB" altLang="en-US" sz="1600" b="1" dirty="0" smtClean="0">
                <a:latin typeface="Courier New" panose="02070309020205020404" pitchFamily="49" charset="0"/>
              </a:rPr>
              <a:t>Example </a:t>
            </a:r>
            <a:r>
              <a:rPr lang="en-GB" altLang="en-US" sz="1600" dirty="0" smtClean="0">
                <a:latin typeface="Arial" charset="0"/>
              </a:rPr>
              <a:t>is the method name;</a:t>
            </a:r>
          </a:p>
          <a:p>
            <a:pPr lvl="1">
              <a:spcBef>
                <a:spcPct val="50000"/>
              </a:spcBef>
            </a:pPr>
            <a:r>
              <a:rPr lang="en-GB" altLang="en-US" sz="1600" b="1" dirty="0" smtClean="0">
                <a:latin typeface="Courier New" panose="02070309020205020404" pitchFamily="49" charset="0"/>
              </a:rPr>
              <a:t>double d, string s </a:t>
            </a:r>
            <a:r>
              <a:rPr lang="en-GB" altLang="en-US" sz="1600" dirty="0" smtClean="0">
                <a:latin typeface="Arial" charset="0"/>
              </a:rPr>
              <a:t>are the </a:t>
            </a:r>
            <a:r>
              <a:rPr lang="en-GB" altLang="en-US" sz="1600" u="sng" dirty="0" smtClean="0">
                <a:latin typeface="Arial" charset="0"/>
              </a:rPr>
              <a:t>formal parameters</a:t>
            </a:r>
            <a:r>
              <a:rPr lang="en-GB" altLang="en-US" sz="1600" dirty="0" smtClean="0">
                <a:latin typeface="Arial" charset="0"/>
              </a:rPr>
              <a:t>;</a:t>
            </a:r>
          </a:p>
          <a:p>
            <a:pPr lvl="2">
              <a:spcBef>
                <a:spcPct val="50000"/>
              </a:spcBef>
            </a:pPr>
            <a:r>
              <a:rPr lang="en-GB" altLang="en-US" sz="1200" dirty="0" smtClean="0">
                <a:latin typeface="Arial" charset="0"/>
              </a:rPr>
              <a:t>note these have a type and a name</a:t>
            </a:r>
            <a:r>
              <a:rPr lang="en-GB" altLang="en-US" sz="1200" dirty="0" smtClean="0">
                <a:latin typeface="Arial" charset="0"/>
              </a:rPr>
              <a:t>.</a:t>
            </a:r>
            <a:br>
              <a:rPr lang="en-GB" altLang="en-US" sz="1200" dirty="0" smtClean="0">
                <a:latin typeface="Arial" charset="0"/>
              </a:rPr>
            </a:br>
            <a:endParaRPr lang="en-GB" altLang="en-US" sz="1200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The </a:t>
            </a:r>
            <a:r>
              <a:rPr lang="en-GB" altLang="en-US" sz="2000" dirty="0" smtClean="0">
                <a:latin typeface="Arial" charset="0"/>
              </a:rPr>
              <a:t>method signature </a:t>
            </a:r>
            <a:r>
              <a:rPr lang="en-GB" altLang="en-US" sz="2000" dirty="0" smtClean="0">
                <a:latin typeface="Arial" charset="0"/>
              </a:rPr>
              <a:t>does not include </a:t>
            </a:r>
            <a:r>
              <a:rPr lang="en-GB" altLang="en-US" sz="2000" dirty="0" smtClean="0">
                <a:latin typeface="Arial" charset="0"/>
              </a:rPr>
              <a:t>the method </a:t>
            </a:r>
            <a:r>
              <a:rPr lang="en-GB" altLang="en-US" sz="2000" dirty="0" smtClean="0">
                <a:latin typeface="Arial" charset="0"/>
              </a:rPr>
              <a:t>body {}.</a:t>
            </a:r>
            <a:endParaRPr lang="en-GB" altLang="en-US" sz="20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29550"/>
      </p:ext>
    </p:extLst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A class is a type.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2936188"/>
          </a:xfrm>
        </p:spPr>
        <p:txBody>
          <a:bodyPr>
            <a:spAutoFit/>
          </a:bodyPr>
          <a:lstStyle/>
          <a:p>
            <a:r>
              <a:rPr lang="en-GB" altLang="en-US" sz="2800" dirty="0" smtClean="0">
                <a:latin typeface="Arial" charset="0"/>
              </a:rPr>
              <a:t>A class is a reference type.</a:t>
            </a:r>
          </a:p>
          <a:p>
            <a:r>
              <a:rPr lang="en-GB" altLang="en-US" sz="2800" dirty="0" smtClean="0">
                <a:latin typeface="Arial" charset="0"/>
              </a:rPr>
              <a:t>A class defines the kind of things that must be in values of the class.</a:t>
            </a:r>
          </a:p>
          <a:p>
            <a:pPr lvl="1"/>
            <a:r>
              <a:rPr lang="en-GB" altLang="en-US" sz="2400" dirty="0" smtClean="0">
                <a:latin typeface="Arial" charset="0"/>
              </a:rPr>
              <a:t>i.e. its members.</a:t>
            </a:r>
          </a:p>
          <a:p>
            <a:r>
              <a:rPr lang="en-GB" altLang="en-US" sz="2800" dirty="0" smtClean="0">
                <a:latin typeface="Arial" charset="0"/>
              </a:rPr>
              <a:t>Defining a class does not create any value, only the class type “description”.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An object is a value.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539430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" charset="0"/>
              </a:rPr>
              <a:t>An </a:t>
            </a:r>
            <a:r>
              <a:rPr lang="en-GB" altLang="en-US" sz="2800" u="sng" dirty="0" smtClean="0">
                <a:latin typeface="Arial" charset="0"/>
              </a:rPr>
              <a:t>object</a:t>
            </a:r>
            <a:r>
              <a:rPr lang="en-GB" altLang="en-US" sz="2800" dirty="0" smtClean="0">
                <a:latin typeface="Arial" charset="0"/>
              </a:rPr>
              <a:t> (or instance) of a class is a value of the class type.</a:t>
            </a:r>
          </a:p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" charset="0"/>
              </a:rPr>
              <a:t>As with all types, there may be many values (objects) of a class.</a:t>
            </a:r>
          </a:p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" charset="0"/>
              </a:rPr>
              <a:t>Since a class is a reference type, the value of the actual object can only be accessed via a reference (pointer) to the object.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So remember 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33384"/>
          </a:xfrm>
        </p:spPr>
        <p:txBody>
          <a:bodyPr>
            <a:spAutoFit/>
          </a:bodyPr>
          <a:lstStyle/>
          <a:p>
            <a:r>
              <a:rPr lang="en-GB" altLang="en-US" dirty="0" smtClean="0">
                <a:latin typeface="Arial" charset="0"/>
              </a:rPr>
              <a:t>The relationship and difference between values, variables and types.</a:t>
            </a:r>
          </a:p>
          <a:p>
            <a:r>
              <a:rPr lang="en-GB" altLang="en-US" dirty="0" smtClean="0">
                <a:latin typeface="Arial" charset="0"/>
              </a:rPr>
              <a:t>A class is a type.</a:t>
            </a:r>
          </a:p>
          <a:p>
            <a:r>
              <a:rPr lang="en-GB" altLang="en-US" dirty="0" smtClean="0">
                <a:latin typeface="Arial" charset="0"/>
              </a:rPr>
              <a:t>An object is a value of a class type;</a:t>
            </a:r>
          </a:p>
          <a:p>
            <a:pPr lvl="1"/>
            <a:r>
              <a:rPr lang="en-GB" altLang="en-US" dirty="0" smtClean="0">
                <a:latin typeface="Arial" charset="0"/>
              </a:rPr>
              <a:t>also called an instance of the class.</a:t>
            </a:r>
          </a:p>
          <a:p>
            <a:r>
              <a:rPr lang="en-GB" altLang="en-US" dirty="0" smtClean="0">
                <a:latin typeface="Arial" charset="0"/>
              </a:rPr>
              <a:t>… woe is you if you confuse classes and objects in my hearing !!!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Class members.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3502497"/>
          </a:xfrm>
        </p:spPr>
        <p:txBody>
          <a:bodyPr>
            <a:spAutoFit/>
          </a:bodyPr>
          <a:lstStyle/>
          <a:p>
            <a:r>
              <a:rPr lang="en-GB" altLang="en-US" sz="2400" dirty="0" smtClean="0">
                <a:latin typeface="Arial" charset="0"/>
              </a:rPr>
              <a:t>Members of a class can be </a:t>
            </a:r>
          </a:p>
          <a:p>
            <a:pPr lvl="1"/>
            <a:r>
              <a:rPr lang="en-GB" altLang="en-US" sz="2000" dirty="0" smtClean="0">
                <a:latin typeface="Arial" charset="0"/>
              </a:rPr>
              <a:t>fields, </a:t>
            </a:r>
          </a:p>
          <a:p>
            <a:pPr lvl="1"/>
            <a:r>
              <a:rPr lang="en-GB" altLang="en-US" sz="2000" dirty="0" smtClean="0">
                <a:latin typeface="Arial" charset="0"/>
              </a:rPr>
              <a:t>methods, </a:t>
            </a:r>
          </a:p>
          <a:p>
            <a:r>
              <a:rPr lang="en-GB" altLang="en-US" sz="2400" dirty="0" smtClean="0">
                <a:latin typeface="Arial" charset="0"/>
              </a:rPr>
              <a:t>Each member of a class is defined in terms of </a:t>
            </a:r>
          </a:p>
          <a:p>
            <a:pPr lvl="1"/>
            <a:r>
              <a:rPr lang="en-GB" altLang="en-US" sz="2000" dirty="0" smtClean="0">
                <a:latin typeface="Arial" charset="0"/>
              </a:rPr>
              <a:t>its name and type;</a:t>
            </a:r>
          </a:p>
          <a:p>
            <a:pPr lvl="1"/>
            <a:r>
              <a:rPr lang="en-GB" altLang="en-US" sz="2000" dirty="0" smtClean="0">
                <a:latin typeface="Arial" charset="0"/>
              </a:rPr>
              <a:t>whether its access is private, protected or public.</a:t>
            </a:r>
          </a:p>
          <a:p>
            <a:r>
              <a:rPr lang="en-GB" altLang="en-US" sz="2400" dirty="0" smtClean="0">
                <a:latin typeface="Arial" charset="0"/>
              </a:rPr>
              <a:t>fields are created when an object is created;</a:t>
            </a:r>
          </a:p>
          <a:p>
            <a:pPr lvl="1"/>
            <a:r>
              <a:rPr lang="en-GB" altLang="en-US" sz="2000" dirty="0" smtClean="0">
                <a:latin typeface="Arial" charset="0"/>
              </a:rPr>
              <a:t>i.e. the storage for a field being allocated within the storage for the object.</a:t>
            </a:r>
          </a:p>
        </p:txBody>
      </p:sp>
    </p:spTree>
    <p:extLst>
      <p:ext uri="{BB962C8B-B14F-4D97-AF65-F5344CB8AC3E}">
        <p14:creationId xmlns:p14="http://schemas.microsoft.com/office/powerpoint/2010/main" val="3326754221"/>
      </p:ext>
    </p:extLst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‘Variables’ revisited 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70318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" charset="0"/>
              </a:rPr>
              <a:t>We can have variable-like behaviour for</a:t>
            </a:r>
          </a:p>
          <a:p>
            <a:pPr lvl="1">
              <a:spcBef>
                <a:spcPct val="50000"/>
              </a:spcBef>
            </a:pPr>
            <a:r>
              <a:rPr lang="en-GB" altLang="en-US" dirty="0" smtClean="0">
                <a:latin typeface="Arial" charset="0"/>
              </a:rPr>
              <a:t>local variables;</a:t>
            </a:r>
          </a:p>
          <a:p>
            <a:pPr lvl="1">
              <a:spcBef>
                <a:spcPct val="50000"/>
              </a:spcBef>
            </a:pPr>
            <a:r>
              <a:rPr lang="en-GB" altLang="en-US" dirty="0" smtClean="0">
                <a:latin typeface="Arial" charset="0"/>
              </a:rPr>
              <a:t>class fields;</a:t>
            </a:r>
          </a:p>
          <a:p>
            <a:pPr lvl="1">
              <a:spcBef>
                <a:spcPct val="50000"/>
              </a:spcBef>
            </a:pPr>
            <a:r>
              <a:rPr lang="en-GB" altLang="en-US" dirty="0" smtClean="0">
                <a:latin typeface="Arial" charset="0"/>
              </a:rPr>
              <a:t>formal parameters.</a:t>
            </a:r>
          </a:p>
          <a:p>
            <a:pPr>
              <a:spcBef>
                <a:spcPct val="50000"/>
              </a:spcBef>
            </a:pPr>
            <a:r>
              <a:rPr lang="en-GB" altLang="en-US" sz="2800" dirty="0" smtClean="0">
                <a:latin typeface="Arial" charset="0"/>
              </a:rPr>
              <a:t>While these all act similarly as locations for storing values, there are differences in terms of storage allocation, scope and lifetime.</a:t>
            </a:r>
          </a:p>
        </p:txBody>
      </p:sp>
    </p:spTree>
    <p:extLst>
      <p:ext uri="{BB962C8B-B14F-4D97-AF65-F5344CB8AC3E}">
        <p14:creationId xmlns:p14="http://schemas.microsoft.com/office/powerpoint/2010/main" val="3757537560"/>
      </p:ext>
    </p:extLst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b="1" u="sng" dirty="0" smtClean="0">
                <a:latin typeface="Arial" charset="0"/>
              </a:rPr>
              <a:t>…. and their differences.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33356"/>
            <a:ext cx="7772400" cy="5724644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 smtClean="0">
                <a:latin typeface="Arial" charset="0"/>
              </a:rPr>
              <a:t>Local </a:t>
            </a:r>
            <a:r>
              <a:rPr lang="en-GB" altLang="en-US" sz="2400" dirty="0">
                <a:latin typeface="Arial" charset="0"/>
              </a:rPr>
              <a:t>variables are </a:t>
            </a:r>
            <a:endParaRPr lang="en-GB" altLang="en-US" sz="2400" dirty="0" smtClean="0">
              <a:latin typeface="Arial" charset="0"/>
            </a:endParaRP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allocated </a:t>
            </a:r>
            <a:r>
              <a:rPr lang="en-GB" altLang="en-US" sz="2000" dirty="0">
                <a:latin typeface="Arial" charset="0"/>
              </a:rPr>
              <a:t>on block </a:t>
            </a:r>
            <a:r>
              <a:rPr lang="en-GB" altLang="en-US" sz="2000" dirty="0" smtClean="0">
                <a:latin typeface="Arial" charset="0"/>
              </a:rPr>
              <a:t>entry; </a:t>
            </a: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removed </a:t>
            </a:r>
            <a:r>
              <a:rPr lang="en-GB" altLang="en-US" sz="2000" dirty="0">
                <a:latin typeface="Arial" charset="0"/>
              </a:rPr>
              <a:t>on block </a:t>
            </a:r>
            <a:r>
              <a:rPr lang="en-GB" altLang="en-US" sz="2000" dirty="0" smtClean="0">
                <a:latin typeface="Arial" charset="0"/>
              </a:rPr>
              <a:t>exit; </a:t>
            </a: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only accessible </a:t>
            </a:r>
            <a:r>
              <a:rPr lang="en-GB" altLang="en-US" sz="2000" dirty="0">
                <a:latin typeface="Arial" charset="0"/>
              </a:rPr>
              <a:t>within the </a:t>
            </a:r>
            <a:r>
              <a:rPr lang="en-GB" altLang="en-US" sz="2000" dirty="0" smtClean="0">
                <a:latin typeface="Arial" charset="0"/>
              </a:rPr>
              <a:t>bloc in which they are defined.</a:t>
            </a:r>
            <a:endParaRPr lang="en-GB" altLang="en-US" sz="20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400" dirty="0" smtClean="0">
                <a:latin typeface="Arial" charset="0"/>
              </a:rPr>
              <a:t>Class </a:t>
            </a:r>
            <a:r>
              <a:rPr lang="en-GB" altLang="en-US" sz="2400" dirty="0">
                <a:latin typeface="Arial" charset="0"/>
              </a:rPr>
              <a:t>fields are </a:t>
            </a:r>
            <a:endParaRPr lang="en-GB" altLang="en-US" sz="2400" dirty="0" smtClean="0">
              <a:latin typeface="Arial" charset="0"/>
            </a:endParaRP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allocated </a:t>
            </a:r>
            <a:r>
              <a:rPr lang="en-GB" altLang="en-US" sz="2000" dirty="0">
                <a:latin typeface="Arial" charset="0"/>
              </a:rPr>
              <a:t>on object </a:t>
            </a:r>
            <a:r>
              <a:rPr lang="en-GB" altLang="en-US" sz="2000" dirty="0" smtClean="0">
                <a:latin typeface="Arial" charset="0"/>
              </a:rPr>
              <a:t>creation;</a:t>
            </a: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removed </a:t>
            </a:r>
            <a:r>
              <a:rPr lang="en-GB" altLang="en-US" sz="2000" dirty="0">
                <a:latin typeface="Arial" charset="0"/>
              </a:rPr>
              <a:t>on object </a:t>
            </a:r>
            <a:r>
              <a:rPr lang="en-GB" altLang="en-US" sz="2000" dirty="0" smtClean="0">
                <a:latin typeface="Arial" charset="0"/>
              </a:rPr>
              <a:t>destruction;</a:t>
            </a: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accessibility </a:t>
            </a:r>
            <a:r>
              <a:rPr lang="en-GB" altLang="en-US" sz="2000" dirty="0">
                <a:latin typeface="Arial" charset="0"/>
              </a:rPr>
              <a:t>depends on </a:t>
            </a:r>
            <a:r>
              <a:rPr lang="en-GB" altLang="en-US" sz="2000" dirty="0" smtClean="0">
                <a:latin typeface="Arial" charset="0"/>
              </a:rPr>
              <a:t>its declared access </a:t>
            </a:r>
            <a:r>
              <a:rPr lang="en-GB" altLang="en-US" sz="2000" dirty="0" err="1" smtClean="0">
                <a:latin typeface="Arial" charset="0"/>
              </a:rPr>
              <a:t>privelege</a:t>
            </a:r>
            <a:r>
              <a:rPr lang="en-GB" altLang="en-US" sz="2000" dirty="0" smtClean="0">
                <a:latin typeface="Arial" charset="0"/>
              </a:rPr>
              <a:t>.</a:t>
            </a:r>
            <a:endParaRPr lang="en-GB" altLang="en-US" sz="20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GB" altLang="en-US" sz="2400" dirty="0" smtClean="0">
                <a:latin typeface="Arial" charset="0"/>
              </a:rPr>
              <a:t>Formal </a:t>
            </a:r>
            <a:r>
              <a:rPr lang="en-GB" altLang="en-US" sz="2400" dirty="0">
                <a:latin typeface="Arial" charset="0"/>
              </a:rPr>
              <a:t>parameters are </a:t>
            </a:r>
            <a:endParaRPr lang="en-GB" altLang="en-US" sz="2400" dirty="0" smtClean="0">
              <a:latin typeface="Arial" charset="0"/>
            </a:endParaRP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allocated </a:t>
            </a:r>
            <a:r>
              <a:rPr lang="en-GB" altLang="en-US" sz="2000" dirty="0">
                <a:latin typeface="Arial" charset="0"/>
              </a:rPr>
              <a:t>on </a:t>
            </a:r>
            <a:r>
              <a:rPr lang="en-GB" altLang="en-US" sz="2000" dirty="0" smtClean="0">
                <a:latin typeface="Arial" charset="0"/>
              </a:rPr>
              <a:t>method call;</a:t>
            </a: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removed </a:t>
            </a:r>
            <a:r>
              <a:rPr lang="en-GB" altLang="en-US" sz="2000" dirty="0">
                <a:latin typeface="Arial" charset="0"/>
              </a:rPr>
              <a:t>on return from the </a:t>
            </a:r>
            <a:r>
              <a:rPr lang="en-GB" altLang="en-US" sz="2000" dirty="0" smtClean="0">
                <a:latin typeface="Arial" charset="0"/>
              </a:rPr>
              <a:t>method call;</a:t>
            </a:r>
          </a:p>
          <a:p>
            <a:pPr lvl="1">
              <a:spcBef>
                <a:spcPct val="50000"/>
              </a:spcBef>
            </a:pPr>
            <a:r>
              <a:rPr lang="en-GB" altLang="en-US" sz="2000" dirty="0" smtClean="0">
                <a:latin typeface="Arial" charset="0"/>
              </a:rPr>
              <a:t>accessible </a:t>
            </a:r>
            <a:r>
              <a:rPr lang="en-GB" altLang="en-US" sz="2000" dirty="0">
                <a:latin typeface="Arial" charset="0"/>
              </a:rPr>
              <a:t>only within the method body.</a:t>
            </a:r>
            <a:endParaRPr lang="en-GB" alt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54221"/>
      </p:ext>
    </p:extLst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smtClean="0">
                <a:latin typeface="Arial" charset="0"/>
              </a:rPr>
              <a:t>Agenda.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39430"/>
          </a:xfrm>
        </p:spPr>
        <p:txBody>
          <a:bodyPr>
            <a:spAutoFit/>
          </a:bodyPr>
          <a:lstStyle/>
          <a:p>
            <a:pPr algn="r"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Values &amp; variables.</a:t>
            </a:r>
          </a:p>
          <a:p>
            <a:pPr algn="r"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Types.</a:t>
            </a:r>
          </a:p>
          <a:p>
            <a:pPr algn="r"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Classes &amp; objects</a:t>
            </a:r>
            <a:r>
              <a:rPr lang="en-GB" altLang="en-US" dirty="0" smtClean="0">
                <a:latin typeface="Arial" charset="0"/>
              </a:rPr>
              <a:t>.</a:t>
            </a:r>
          </a:p>
          <a:p>
            <a:pPr algn="r"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Class members.</a:t>
            </a:r>
            <a:endParaRPr lang="en-GB" altLang="en-US" dirty="0" smtClean="0">
              <a:latin typeface="Arial" charset="0"/>
            </a:endParaRP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smtClean="0">
                <a:latin typeface="Arial" charset="0"/>
              </a:rPr>
              <a:t>Introduction.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751522"/>
          </a:xfrm>
        </p:spPr>
        <p:txBody>
          <a:bodyPr>
            <a:spAutoFit/>
          </a:bodyPr>
          <a:lstStyle/>
          <a:p>
            <a:r>
              <a:rPr lang="en-GB" altLang="en-US" dirty="0" smtClean="0">
                <a:latin typeface="Arial" charset="0"/>
              </a:rPr>
              <a:t>There is often confusion between values, variables and types.</a:t>
            </a:r>
          </a:p>
          <a:p>
            <a:r>
              <a:rPr lang="en-GB" altLang="en-US" dirty="0" smtClean="0">
                <a:latin typeface="Arial" charset="0"/>
              </a:rPr>
              <a:t>Similarly for objects, fields and classes.</a:t>
            </a:r>
          </a:p>
          <a:p>
            <a:r>
              <a:rPr lang="en-GB" altLang="en-US" dirty="0" smtClean="0">
                <a:latin typeface="Arial" charset="0"/>
              </a:rPr>
              <a:t>We will try to explain the concepts and clarify the terminology.</a:t>
            </a:r>
          </a:p>
        </p:txBody>
      </p:sp>
    </p:spTree>
    <p:extLst>
      <p:ext uri="{BB962C8B-B14F-4D97-AF65-F5344CB8AC3E}">
        <p14:creationId xmlns:p14="http://schemas.microsoft.com/office/powerpoint/2010/main" val="2756666882"/>
      </p:ext>
    </p:extLst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smtClean="0">
                <a:latin typeface="Arial" charset="0"/>
              </a:rPr>
              <a:t>Values.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81525"/>
          </a:xfrm>
        </p:spPr>
        <p:txBody>
          <a:bodyPr>
            <a:spAutoFit/>
          </a:bodyPr>
          <a:lstStyle/>
          <a:p>
            <a:r>
              <a:rPr lang="en-GB" altLang="en-US" smtClean="0">
                <a:latin typeface="Arial" charset="0"/>
              </a:rPr>
              <a:t>Values are the bit sequences in memory that represent some quantity.</a:t>
            </a:r>
          </a:p>
          <a:p>
            <a:pPr>
              <a:spcBef>
                <a:spcPct val="50000"/>
              </a:spcBef>
            </a:pPr>
            <a:r>
              <a:rPr lang="en-GB" altLang="en-US" smtClean="0">
                <a:latin typeface="Arial" charset="0"/>
              </a:rPr>
              <a:t>Values might be </a:t>
            </a:r>
          </a:p>
          <a:p>
            <a:pPr lvl="1"/>
            <a:r>
              <a:rPr lang="en-GB" altLang="en-US" smtClean="0">
                <a:latin typeface="Arial" charset="0"/>
              </a:rPr>
              <a:t>primitive quantities (eg integers, reals ), or</a:t>
            </a:r>
          </a:p>
          <a:p>
            <a:pPr lvl="1"/>
            <a:r>
              <a:rPr lang="en-GB" altLang="en-US" smtClean="0">
                <a:latin typeface="Arial" charset="0"/>
              </a:rPr>
              <a:t>structured quantities (eg objects, structs).</a:t>
            </a:r>
          </a:p>
          <a:p>
            <a:pPr>
              <a:spcBef>
                <a:spcPct val="50000"/>
              </a:spcBef>
            </a:pPr>
            <a:r>
              <a:rPr lang="en-GB" altLang="en-US" smtClean="0">
                <a:latin typeface="Arial" charset="0"/>
              </a:rPr>
              <a:t>Values may be denoted in a program by</a:t>
            </a:r>
          </a:p>
          <a:p>
            <a:pPr lvl="1"/>
            <a:r>
              <a:rPr lang="en-GB" altLang="en-US" smtClean="0">
                <a:latin typeface="Arial" charset="0"/>
              </a:rPr>
              <a:t>a literal constant, or</a:t>
            </a:r>
          </a:p>
          <a:p>
            <a:pPr lvl="1"/>
            <a:r>
              <a:rPr lang="en-GB" altLang="en-US" smtClean="0">
                <a:latin typeface="Arial" charset="0"/>
              </a:rPr>
              <a:t>an expression.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dirty="0" smtClean="0">
                <a:latin typeface="Arial" charset="0"/>
              </a:rPr>
              <a:t>Values are 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24315"/>
          </a:xfrm>
        </p:spPr>
        <p:txBody>
          <a:bodyPr>
            <a:spAutoFit/>
          </a:bodyPr>
          <a:lstStyle/>
          <a:p>
            <a:pPr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… stored in memory.</a:t>
            </a:r>
          </a:p>
          <a:p>
            <a:pPr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… of some specific type of quantity.</a:t>
            </a:r>
          </a:p>
          <a:p>
            <a:pPr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… the results of evaluating expressions.</a:t>
            </a:r>
          </a:p>
          <a:p>
            <a:pPr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… passed as actual parameters.</a:t>
            </a:r>
          </a:p>
          <a:p>
            <a:pPr>
              <a:spcBef>
                <a:spcPct val="100000"/>
              </a:spcBef>
            </a:pPr>
            <a:r>
              <a:rPr lang="en-GB" altLang="en-US" dirty="0" smtClean="0">
                <a:latin typeface="Arial" charset="0"/>
              </a:rPr>
              <a:t>… returned by method calls.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smtClean="0">
                <a:latin typeface="Arial" charset="0"/>
              </a:rPr>
              <a:t>Variables 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243965"/>
          </a:xfrm>
        </p:spPr>
        <p:txBody>
          <a:bodyPr>
            <a:spAutoFit/>
          </a:bodyPr>
          <a:lstStyle/>
          <a:p>
            <a:r>
              <a:rPr lang="en-GB" altLang="en-US" dirty="0" smtClean="0">
                <a:latin typeface="Arial" charset="0"/>
              </a:rPr>
              <a:t>… have </a:t>
            </a:r>
            <a:r>
              <a:rPr lang="en-GB" altLang="en-US" b="1" i="1" dirty="0" smtClean="0">
                <a:latin typeface="Arial" charset="0"/>
              </a:rPr>
              <a:t>a name and a type</a:t>
            </a:r>
            <a:r>
              <a:rPr lang="en-GB" altLang="en-US" dirty="0" smtClean="0">
                <a:latin typeface="Arial" charset="0"/>
              </a:rPr>
              <a:t>;</a:t>
            </a:r>
          </a:p>
          <a:p>
            <a:pPr lvl="1"/>
            <a:r>
              <a:rPr lang="en-GB" altLang="en-US" dirty="0" smtClean="0">
                <a:latin typeface="Arial" charset="0"/>
              </a:rPr>
              <a:t>defined in a local declaration.</a:t>
            </a:r>
          </a:p>
          <a:p>
            <a:r>
              <a:rPr lang="en-GB" altLang="en-US" dirty="0" smtClean="0">
                <a:latin typeface="Arial" charset="0"/>
              </a:rPr>
              <a:t>… have </a:t>
            </a:r>
            <a:r>
              <a:rPr lang="en-GB" altLang="en-US" b="1" i="1" dirty="0" smtClean="0">
                <a:latin typeface="Arial" charset="0"/>
              </a:rPr>
              <a:t>a location in memory</a:t>
            </a:r>
            <a:r>
              <a:rPr lang="en-GB" altLang="en-US" dirty="0" smtClean="0">
                <a:latin typeface="Arial" charset="0"/>
              </a:rPr>
              <a:t>;</a:t>
            </a:r>
          </a:p>
          <a:p>
            <a:pPr lvl="1"/>
            <a:r>
              <a:rPr lang="en-GB" altLang="en-US" dirty="0" smtClean="0">
                <a:latin typeface="Arial" charset="0"/>
              </a:rPr>
              <a:t>allocated by the compiler,</a:t>
            </a:r>
          </a:p>
          <a:p>
            <a:pPr lvl="1"/>
            <a:r>
              <a:rPr lang="en-GB" altLang="en-US" dirty="0" smtClean="0">
                <a:latin typeface="Arial" charset="0"/>
              </a:rPr>
              <a:t>contains the value of the variable</a:t>
            </a:r>
            <a:r>
              <a:rPr lang="en-GB" altLang="en-US" dirty="0">
                <a:latin typeface="Arial" charset="0"/>
              </a:rPr>
              <a:t>,</a:t>
            </a:r>
            <a:endParaRPr lang="en-GB" altLang="en-US" dirty="0" smtClean="0">
              <a:latin typeface="Arial" charset="0"/>
            </a:endParaRPr>
          </a:p>
          <a:p>
            <a:pPr lvl="1"/>
            <a:r>
              <a:rPr lang="en-GB" altLang="en-US" dirty="0" smtClean="0">
                <a:latin typeface="Arial" charset="0"/>
              </a:rPr>
              <a:t>the value is of the type of the variable.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smtClean="0">
                <a:latin typeface="Arial" charset="0"/>
              </a:rPr>
              <a:t>Variables.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64491"/>
          </a:xfrm>
        </p:spPr>
        <p:txBody>
          <a:bodyPr>
            <a:spAutoFit/>
          </a:bodyPr>
          <a:lstStyle/>
          <a:p>
            <a:r>
              <a:rPr lang="en-GB" altLang="en-US" dirty="0" smtClean="0">
                <a:latin typeface="Arial" charset="0"/>
              </a:rPr>
              <a:t>Variables are the names of memory locations that contain values.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Arial" charset="0"/>
              </a:rPr>
              <a:t>Fundamentally, a variable name denotes the memory </a:t>
            </a:r>
            <a:r>
              <a:rPr lang="en-GB" altLang="en-US" u="sng" dirty="0" smtClean="0">
                <a:latin typeface="Arial" charset="0"/>
              </a:rPr>
              <a:t>location</a:t>
            </a:r>
            <a:r>
              <a:rPr lang="en-GB" altLang="en-US" dirty="0" smtClean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Arial" charset="0"/>
              </a:rPr>
              <a:t>However, the  variable name is also used to denote its associated value.</a:t>
            </a:r>
          </a:p>
          <a:p>
            <a:r>
              <a:rPr lang="en-GB" altLang="en-US" dirty="0" smtClean="0">
                <a:latin typeface="Arial" charset="0"/>
              </a:rPr>
              <a:t>E.g.</a:t>
            </a:r>
            <a:r>
              <a:rPr lang="en-GB" altLang="en-US" b="1" dirty="0" smtClean="0">
                <a:latin typeface="Courier New" pitchFamily="49" charset="0"/>
              </a:rPr>
              <a:t>   x = x + 1</a:t>
            </a:r>
            <a:endParaRPr lang="en-GB" altLang="en-US" dirty="0" smtClean="0">
              <a:latin typeface="Arial" charset="0"/>
            </a:endParaRPr>
          </a:p>
          <a:p>
            <a:pPr lvl="1"/>
            <a:r>
              <a:rPr lang="en-GB" altLang="en-US" dirty="0" smtClean="0">
                <a:latin typeface="Arial" charset="0"/>
              </a:rPr>
              <a:t>L-Value is denotation of memory location.</a:t>
            </a:r>
          </a:p>
          <a:p>
            <a:pPr lvl="1"/>
            <a:r>
              <a:rPr lang="en-GB" altLang="en-US" dirty="0" smtClean="0">
                <a:latin typeface="Arial" charset="0"/>
              </a:rPr>
              <a:t>R-value is the value stored in the location.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dirty="0" smtClean="0">
                <a:latin typeface="Arial" charset="0"/>
              </a:rPr>
              <a:t>Variables and identifiers.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853910"/>
          </a:xfrm>
        </p:spPr>
        <p:txBody>
          <a:bodyPr>
            <a:spAutoFit/>
          </a:bodyPr>
          <a:lstStyle/>
          <a:p>
            <a:r>
              <a:rPr lang="en-GB" altLang="en-US" dirty="0" smtClean="0">
                <a:latin typeface="Arial" charset="0"/>
              </a:rPr>
              <a:t>Variables are often mistakenly treated as being the same as identifiers.</a:t>
            </a:r>
          </a:p>
          <a:p>
            <a:r>
              <a:rPr lang="en-GB" altLang="en-US" dirty="0" smtClean="0">
                <a:latin typeface="Arial" charset="0"/>
              </a:rPr>
              <a:t>An identifier is a user-defined name.</a:t>
            </a:r>
          </a:p>
          <a:p>
            <a:r>
              <a:rPr lang="en-GB" altLang="en-US" dirty="0" smtClean="0">
                <a:latin typeface="Arial" charset="0"/>
              </a:rPr>
              <a:t>Identifiers are used to name many different kinds of program elements; </a:t>
            </a:r>
            <a:r>
              <a:rPr lang="en-GB" altLang="en-US" dirty="0" err="1" smtClean="0">
                <a:latin typeface="Arial" charset="0"/>
              </a:rPr>
              <a:t>eg</a:t>
            </a:r>
            <a:endParaRPr lang="en-GB" altLang="en-US" dirty="0" smtClean="0">
              <a:latin typeface="Arial" charset="0"/>
            </a:endParaRPr>
          </a:p>
          <a:p>
            <a:pPr lvl="1"/>
            <a:r>
              <a:rPr lang="en-GB" altLang="en-US" dirty="0" smtClean="0">
                <a:latin typeface="Arial" charset="0"/>
              </a:rPr>
              <a:t>variables,</a:t>
            </a:r>
          </a:p>
          <a:p>
            <a:pPr lvl="1"/>
            <a:r>
              <a:rPr lang="en-GB" altLang="en-US" dirty="0" smtClean="0">
                <a:latin typeface="Arial" charset="0"/>
              </a:rPr>
              <a:t>fields,</a:t>
            </a:r>
          </a:p>
          <a:p>
            <a:pPr lvl="1"/>
            <a:r>
              <a:rPr lang="en-GB" altLang="en-US" dirty="0" smtClean="0">
                <a:latin typeface="Arial" charset="0"/>
              </a:rPr>
              <a:t>classes,</a:t>
            </a:r>
          </a:p>
          <a:p>
            <a:pPr lvl="1"/>
            <a:r>
              <a:rPr lang="en-GB" altLang="en-US" dirty="0" smtClean="0">
                <a:latin typeface="Arial" charset="0"/>
              </a:rPr>
              <a:t>methods,</a:t>
            </a:r>
          </a:p>
          <a:p>
            <a:pPr lvl="1"/>
            <a:r>
              <a:rPr lang="en-GB" altLang="en-US" dirty="0" smtClean="0">
                <a:latin typeface="Arial" charset="0"/>
              </a:rPr>
              <a:t>formal parameters, </a:t>
            </a:r>
          </a:p>
          <a:p>
            <a:pPr lvl="1"/>
            <a:r>
              <a:rPr lang="en-GB" altLang="en-US" dirty="0" err="1" smtClean="0">
                <a:latin typeface="Arial" charset="0"/>
              </a:rPr>
              <a:t>etc</a:t>
            </a:r>
            <a:endParaRPr lang="en-GB" altLang="en-US" dirty="0" smtClean="0">
              <a:latin typeface="Arial" charset="0"/>
            </a:endParaRP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GB" altLang="en-US" smtClean="0">
                <a:latin typeface="Arial" charset="0"/>
              </a:rPr>
              <a:t>Types.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98988"/>
          </a:xfrm>
        </p:spPr>
        <p:txBody>
          <a:bodyPr>
            <a:spAutoFit/>
          </a:bodyPr>
          <a:lstStyle/>
          <a:p>
            <a:pPr>
              <a:spcBef>
                <a:spcPct val="75000"/>
              </a:spcBef>
            </a:pPr>
            <a:r>
              <a:rPr lang="en-GB" altLang="en-US" smtClean="0">
                <a:latin typeface="Arial" charset="0"/>
              </a:rPr>
              <a:t>Types define the </a:t>
            </a:r>
            <a:r>
              <a:rPr lang="en-GB" altLang="en-US" u="sng" smtClean="0">
                <a:latin typeface="Arial" charset="0"/>
              </a:rPr>
              <a:t>kind</a:t>
            </a:r>
            <a:r>
              <a:rPr lang="en-GB" altLang="en-US" smtClean="0">
                <a:latin typeface="Arial" charset="0"/>
              </a:rPr>
              <a:t> of values used in a program.</a:t>
            </a:r>
          </a:p>
          <a:p>
            <a:pPr>
              <a:spcBef>
                <a:spcPct val="75000"/>
              </a:spcBef>
            </a:pPr>
            <a:r>
              <a:rPr lang="en-GB" altLang="en-US" smtClean="0">
                <a:latin typeface="Arial" charset="0"/>
              </a:rPr>
              <a:t>User-defined types can be created.</a:t>
            </a:r>
          </a:p>
          <a:p>
            <a:pPr>
              <a:spcBef>
                <a:spcPct val="75000"/>
              </a:spcBef>
            </a:pPr>
            <a:r>
              <a:rPr lang="en-GB" altLang="en-US" smtClean="0">
                <a:latin typeface="Arial" charset="0"/>
              </a:rPr>
              <a:t>Types describe kinds of values, they do not have values themselves.</a:t>
            </a:r>
          </a:p>
          <a:p>
            <a:pPr>
              <a:spcBef>
                <a:spcPct val="75000"/>
              </a:spcBef>
            </a:pPr>
            <a:r>
              <a:rPr lang="en-GB" altLang="en-US" smtClean="0">
                <a:latin typeface="Arial" charset="0"/>
              </a:rPr>
              <a:t>Types form the basis of checking that actions are compatible or valid.</a:t>
            </a:r>
          </a:p>
        </p:txBody>
      </p:sp>
    </p:spTree>
  </p:cSld>
  <p:clrMapOvr>
    <a:masterClrMapping/>
  </p:clrMapOvr>
  <p:transition>
    <p:dissolve/>
    <p:sndAc>
      <p:stSnd>
        <p:snd r:embed="rId3" name="camera.wav"/>
      </p:stSnd>
    </p:sndAc>
  </p:transition>
</p:sld>
</file>

<file path=ppt/theme/theme1.xml><?xml version="1.0" encoding="utf-8"?>
<a:theme xmlns:a="http://schemas.openxmlformats.org/drawingml/2006/main" name="Blank Presentation">
  <a:themeElements>
    <a:clrScheme name="">
      <a:dk1>
        <a:srgbClr val="808080"/>
      </a:dk1>
      <a:lt1>
        <a:srgbClr val="FFFFFF"/>
      </a:lt1>
      <a:dk2>
        <a:srgbClr val="003300"/>
      </a:dk2>
      <a:lt2>
        <a:srgbClr val="FFFFFF"/>
      </a:lt2>
      <a:accent1>
        <a:srgbClr val="1C1C1C"/>
      </a:accent1>
      <a:accent2>
        <a:srgbClr val="3333CC"/>
      </a:accent2>
      <a:accent3>
        <a:srgbClr val="AAADAA"/>
      </a:accent3>
      <a:accent4>
        <a:srgbClr val="DADADA"/>
      </a:accent4>
      <a:accent5>
        <a:srgbClr val="ABABAB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CC99FF"/>
          </a:solidFill>
          <a:prstDash val="solid"/>
          <a:round/>
          <a:headEnd type="none" w="med" len="med"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CC99FF"/>
          </a:solidFill>
          <a:prstDash val="solid"/>
          <a:round/>
          <a:headEnd type="none" w="med" len="med"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9752</TotalTime>
  <Words>852</Words>
  <Application>Microsoft Office PowerPoint</Application>
  <PresentationFormat>On-screen Show (4:3)</PresentationFormat>
  <Paragraphs>144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Values, variables and types</vt:lpstr>
      <vt:lpstr>Agenda.</vt:lpstr>
      <vt:lpstr>Introduction.</vt:lpstr>
      <vt:lpstr>Values.</vt:lpstr>
      <vt:lpstr>Values are …</vt:lpstr>
      <vt:lpstr>Variables …</vt:lpstr>
      <vt:lpstr>Variables.</vt:lpstr>
      <vt:lpstr>Variables and identifiers.</vt:lpstr>
      <vt:lpstr>Types.</vt:lpstr>
      <vt:lpstr>Value types …</vt:lpstr>
      <vt:lpstr>Reference types …</vt:lpstr>
      <vt:lpstr>A method signature.</vt:lpstr>
      <vt:lpstr>A class is a type.</vt:lpstr>
      <vt:lpstr>An object is a value.</vt:lpstr>
      <vt:lpstr>So remember …</vt:lpstr>
      <vt:lpstr>Class members.</vt:lpstr>
      <vt:lpstr>‘Variables’ revisited …</vt:lpstr>
      <vt:lpstr>…. and their differences.</vt:lpstr>
    </vt:vector>
  </TitlesOfParts>
  <Company>University of Abertay Dundee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.net Overview</dc:title>
  <dc:creator>mctacm</dc:creator>
  <cp:lastModifiedBy>Milne, Allan</cp:lastModifiedBy>
  <cp:revision>345</cp:revision>
  <cp:lastPrinted>2002-08-12T09:05:33Z</cp:lastPrinted>
  <dcterms:created xsi:type="dcterms:W3CDTF">2002-04-16T10:54:58Z</dcterms:created>
  <dcterms:modified xsi:type="dcterms:W3CDTF">2014-12-12T10:56:34Z</dcterms:modified>
</cp:coreProperties>
</file>