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300" r:id="rId3"/>
    <p:sldId id="331" r:id="rId4"/>
    <p:sldId id="341" r:id="rId5"/>
    <p:sldId id="342" r:id="rId6"/>
    <p:sldId id="343" r:id="rId7"/>
    <p:sldId id="345" r:id="rId8"/>
    <p:sldId id="346" r:id="rId9"/>
    <p:sldId id="358" r:id="rId10"/>
    <p:sldId id="349" r:id="rId11"/>
    <p:sldId id="350" r:id="rId12"/>
    <p:sldId id="351" r:id="rId13"/>
    <p:sldId id="353" r:id="rId14"/>
    <p:sldId id="354" r:id="rId15"/>
    <p:sldId id="355" r:id="rId16"/>
    <p:sldId id="356" r:id="rId17"/>
    <p:sldId id="357" r:id="rId18"/>
    <p:sldId id="363" r:id="rId19"/>
    <p:sldId id="364" r:id="rId20"/>
    <p:sldId id="365" r:id="rId21"/>
    <p:sldId id="366" r:id="rId22"/>
    <p:sldId id="359" r:id="rId23"/>
    <p:sldId id="360" r:id="rId24"/>
    <p:sldId id="361" r:id="rId25"/>
    <p:sldId id="362" r:id="rId26"/>
    <p:sldId id="344" r:id="rId2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58" autoAdjust="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4"/>
    </p:cViewPr>
  </p:sorterViewPr>
  <p:notesViewPr>
    <p:cSldViewPr snapToGrid="0" snapToObjects="1">
      <p:cViewPr varScale="1">
        <p:scale>
          <a:sx n="74" d="100"/>
          <a:sy n="74" d="100"/>
        </p:scale>
        <p:origin x="-26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4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6.xml"/><Relationship Id="rId10" Type="http://schemas.openxmlformats.org/officeDocument/2006/relationships/slide" Target="slides/slide10.xml"/><Relationship Id="rId19" Type="http://schemas.openxmlformats.org/officeDocument/2006/relationships/slide" Target="slides/slide2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B9D1CF-ADCA-491F-82DE-979AA9C36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78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F1B9B0-B6E5-42DA-AECF-101E85D2A68B}" type="slidenum">
              <a:rPr lang="en-GB" altLang="en-US" sz="1200" smtClean="0">
                <a:latin typeface="Times New Roman" pitchFamily="18" charset="0"/>
              </a:rPr>
              <a:pPr/>
              <a:t>1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60334BC-C795-44AD-A41C-5C9D18AF9C69}" type="slidenum">
              <a:rPr lang="en-GB" altLang="en-US" sz="1200">
                <a:latin typeface="Times New Roman" pitchFamily="18" charset="0"/>
              </a:rPr>
              <a:pPr algn="r"/>
              <a:t>10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06943B6-DEA2-4B50-B033-B750A7FC1781}" type="slidenum">
              <a:rPr lang="en-GB" altLang="en-US" sz="1200">
                <a:latin typeface="Times New Roman" pitchFamily="18" charset="0"/>
              </a:rPr>
              <a:pPr algn="r"/>
              <a:t>11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D30EC81-53C7-4189-830A-2C62B6379392}" type="slidenum">
              <a:rPr lang="en-GB" altLang="en-US" sz="1200">
                <a:latin typeface="Times New Roman" pitchFamily="18" charset="0"/>
              </a:rPr>
              <a:pPr algn="r"/>
              <a:t>12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C6405C0-7E22-4F75-B758-737F3F2CE531}" type="slidenum">
              <a:rPr lang="en-GB" altLang="en-US" sz="1200">
                <a:latin typeface="Times New Roman" pitchFamily="18" charset="0"/>
              </a:rPr>
              <a:pPr algn="r"/>
              <a:t>13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ADFC675-D5DB-4441-ABDC-3204F67B15F6}" type="slidenum">
              <a:rPr lang="en-GB" altLang="en-US" sz="1200">
                <a:latin typeface="Times New Roman" pitchFamily="18" charset="0"/>
              </a:rPr>
              <a:pPr algn="r"/>
              <a:t>14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4A93EFC-2634-4673-A073-FA573929535A}" type="slidenum">
              <a:rPr lang="en-GB" altLang="en-US" sz="1200">
                <a:latin typeface="Times New Roman" pitchFamily="18" charset="0"/>
              </a:rPr>
              <a:pPr algn="r"/>
              <a:t>15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B407D0E-D2E6-4B30-8B17-C71A53ABE18C}" type="slidenum">
              <a:rPr lang="en-GB" altLang="en-US" sz="1200">
                <a:latin typeface="Times New Roman" pitchFamily="18" charset="0"/>
              </a:rPr>
              <a:pPr algn="r"/>
              <a:t>16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CD2603E-8566-4EF0-8ED8-FBB9AAC62410}" type="slidenum">
              <a:rPr lang="en-GB" altLang="en-US" sz="1200">
                <a:latin typeface="Times New Roman" pitchFamily="18" charset="0"/>
              </a:rPr>
              <a:pPr algn="r"/>
              <a:t>17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CD2603E-8566-4EF0-8ED8-FBB9AAC62410}" type="slidenum">
              <a:rPr lang="en-GB" altLang="en-US" sz="1200">
                <a:latin typeface="Times New Roman" pitchFamily="18" charset="0"/>
              </a:rPr>
              <a:pPr algn="r"/>
              <a:t>18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CD2603E-8566-4EF0-8ED8-FBB9AAC62410}" type="slidenum">
              <a:rPr lang="en-GB" altLang="en-US" sz="1200">
                <a:latin typeface="Times New Roman" pitchFamily="18" charset="0"/>
              </a:rPr>
              <a:pPr algn="r"/>
              <a:t>19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2696D9-8506-490F-9E5D-FB47EA19D7C1}" type="slidenum">
              <a:rPr lang="en-GB" altLang="en-US" sz="1200" smtClean="0">
                <a:latin typeface="Times New Roman" pitchFamily="18" charset="0"/>
              </a:rPr>
              <a:pPr/>
              <a:t>2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CD2603E-8566-4EF0-8ED8-FBB9AAC62410}" type="slidenum">
              <a:rPr lang="en-GB" altLang="en-US" sz="1200">
                <a:latin typeface="Times New Roman" pitchFamily="18" charset="0"/>
              </a:rPr>
              <a:pPr algn="r"/>
              <a:t>20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CD2603E-8566-4EF0-8ED8-FBB9AAC62410}" type="slidenum">
              <a:rPr lang="en-GB" altLang="en-US" sz="1200">
                <a:latin typeface="Times New Roman" pitchFamily="18" charset="0"/>
              </a:rPr>
              <a:pPr algn="r"/>
              <a:t>21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C1C2130-4D6A-49B6-A9C6-C4D5FE38AFBE}" type="slidenum">
              <a:rPr lang="en-GB" altLang="en-US" sz="1200">
                <a:latin typeface="Times New Roman" pitchFamily="18" charset="0"/>
              </a:rPr>
              <a:pPr algn="r"/>
              <a:t>22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99DC85D-39C9-445E-8621-81621BE819A8}" type="slidenum">
              <a:rPr lang="en-GB" altLang="en-US" sz="1200">
                <a:latin typeface="Times New Roman" pitchFamily="18" charset="0"/>
              </a:rPr>
              <a:pPr algn="r"/>
              <a:t>23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99DC85D-39C9-445E-8621-81621BE819A8}" type="slidenum">
              <a:rPr lang="en-GB" altLang="en-US" sz="1200">
                <a:latin typeface="Times New Roman" pitchFamily="18" charset="0"/>
              </a:rPr>
              <a:pPr algn="r"/>
              <a:t>24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99DC85D-39C9-445E-8621-81621BE819A8}" type="slidenum">
              <a:rPr lang="en-GB" altLang="en-US" sz="1200">
                <a:latin typeface="Times New Roman" pitchFamily="18" charset="0"/>
              </a:rPr>
              <a:pPr algn="r"/>
              <a:t>25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6EAE760-0A25-45F7-A179-AB671C8AA3E4}" type="slidenum">
              <a:rPr lang="en-GB" altLang="en-US" sz="1200">
                <a:latin typeface="Times New Roman" pitchFamily="18" charset="0"/>
              </a:rPr>
              <a:pPr algn="r"/>
              <a:t>26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7EF5C03-A1C2-461C-A55A-14F90CB5434C}" type="slidenum">
              <a:rPr lang="en-GB" altLang="en-US" sz="1200" smtClean="0">
                <a:latin typeface="Times New Roman" pitchFamily="18" charset="0"/>
              </a:rPr>
              <a:pPr/>
              <a:t>3</a:t>
            </a:fld>
            <a:endParaRPr lang="en-GB" altLang="en-US" sz="12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A0FB316-1D5A-4346-A6B1-8D43259E1A8F}" type="slidenum">
              <a:rPr lang="en-GB" altLang="en-US" sz="1200">
                <a:latin typeface="Times New Roman" pitchFamily="18" charset="0"/>
              </a:rPr>
              <a:pPr algn="r"/>
              <a:t>4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4818032-3AFF-418B-803A-679D014D204E}" type="slidenum">
              <a:rPr lang="en-GB" altLang="en-US" sz="1200">
                <a:latin typeface="Times New Roman" pitchFamily="18" charset="0"/>
              </a:rPr>
              <a:pPr algn="r"/>
              <a:t>5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1E4A65-56AC-4DFE-9B47-13038EEDA458}" type="slidenum">
              <a:rPr lang="en-GB" altLang="en-US" sz="1200">
                <a:latin typeface="Times New Roman" pitchFamily="18" charset="0"/>
              </a:rPr>
              <a:pPr algn="r"/>
              <a:t>6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AB474BB-BD11-41A8-A270-59C4BC3D03AA}" type="slidenum">
              <a:rPr lang="en-GB" altLang="en-US" sz="1200">
                <a:latin typeface="Times New Roman" pitchFamily="18" charset="0"/>
              </a:rPr>
              <a:pPr algn="r"/>
              <a:t>7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C23AAEC-2B11-4431-92C2-4E4BB42F1740}" type="slidenum">
              <a:rPr lang="en-GB" altLang="en-US" sz="1200">
                <a:latin typeface="Times New Roman" pitchFamily="18" charset="0"/>
              </a:rPr>
              <a:pPr algn="r"/>
              <a:t>8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C23AAEC-2B11-4431-92C2-4E4BB42F1740}" type="slidenum">
              <a:rPr lang="en-GB" altLang="en-US" sz="1200">
                <a:latin typeface="Times New Roman" pitchFamily="18" charset="0"/>
              </a:rPr>
              <a:pPr algn="r"/>
              <a:t>9</a:t>
            </a:fld>
            <a:endParaRPr lang="en-GB" altLang="en-US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354D-D39D-47CE-94D7-CC9C813EF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1781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DC06E-EF94-476D-BB9D-EBCD8DF3E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3900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22D6-C399-4AB4-B99D-8896840D4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22730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65EC6-16FB-4D83-8D8A-DCB2956BF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0497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71D5B-186B-4E04-A2BF-04F44627E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5443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3EF5-95DC-45D5-872B-02EC4412C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3815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D3677-299E-400E-8813-5069AAEE2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3846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895B9-965B-4760-8FEF-0A19CD2E3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98485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61AA-8116-428B-8B8C-93C214EDE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6385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156EB-9941-482C-87C9-843A4CDA7E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8491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15FA-D8BC-4FD1-9B18-6E588F7E68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35740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300"/>
            </a:gs>
            <a:gs pos="50000">
              <a:srgbClr val="2F1800"/>
            </a:gs>
            <a:gs pos="100000">
              <a:srgbClr val="66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A114368-B049-4412-B470-36EBA10DC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8077200" cy="2743200"/>
          </a:xfrm>
        </p:spPr>
        <p:txBody>
          <a:bodyPr/>
          <a:lstStyle/>
          <a:p>
            <a:r>
              <a:rPr lang="en-GB" altLang="en-US" sz="5400" b="1" i="1" dirty="0" err="1" smtClean="0">
                <a:latin typeface="Arial" charset="0"/>
              </a:rPr>
              <a:t>GoodOO</a:t>
            </a:r>
            <a:r>
              <a:rPr lang="en-GB" altLang="en-US" sz="5400" b="1" i="1" dirty="0">
                <a:latin typeface="Arial" charset="0"/>
              </a:rPr>
              <a:t/>
            </a:r>
            <a:br>
              <a:rPr lang="en-GB" altLang="en-US" sz="5400" b="1" i="1" dirty="0">
                <a:latin typeface="Arial" charset="0"/>
              </a:rPr>
            </a:br>
            <a:r>
              <a:rPr lang="en-GB" altLang="en-US" sz="5400" b="1" i="1" dirty="0" smtClean="0">
                <a:latin typeface="Arial" charset="0"/>
              </a:rPr>
              <a:t>Programming Practice</a:t>
            </a:r>
            <a:br>
              <a:rPr lang="en-GB" altLang="en-US" sz="5400" b="1" i="1" dirty="0" smtClean="0">
                <a:latin typeface="Arial" charset="0"/>
              </a:rPr>
            </a:br>
            <a:r>
              <a:rPr lang="en-GB" altLang="en-US" sz="5400" b="1" i="1" dirty="0" smtClean="0">
                <a:latin typeface="Arial" charset="0"/>
              </a:rPr>
              <a:t>in Java</a:t>
            </a:r>
            <a:endParaRPr lang="en-GB" altLang="en-US" sz="4000" dirty="0" smtClean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2133600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</a:rPr>
              <a:t>© Allan C. </a:t>
            </a:r>
            <a:r>
              <a:rPr lang="en-GB" altLang="en-US" sz="2400" dirty="0" smtClean="0">
                <a:latin typeface="Arial" charset="0"/>
              </a:rPr>
              <a:t>Milne</a:t>
            </a:r>
            <a:endParaRPr lang="en-GB" altLang="en-US" sz="2400" dirty="0" smtClean="0">
              <a:latin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43744" y="6710363"/>
            <a:ext cx="63991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GB" altLang="en-US" sz="800" i="1" dirty="0" smtClean="0"/>
              <a:t>v14.12.12</a:t>
            </a:r>
            <a:endParaRPr lang="en-GB" altLang="en-US" sz="8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smtClean="0">
                <a:latin typeface="Arial" charset="0"/>
              </a:rPr>
              <a:t>State.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213735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An object has an internal state.</a:t>
            </a:r>
          </a:p>
          <a:p>
            <a:pPr lvl="1"/>
            <a:r>
              <a:rPr lang="en-US" altLang="en-US" dirty="0" smtClean="0">
                <a:latin typeface="Arial" charset="0"/>
              </a:rPr>
              <a:t>Normally Defined by fields.</a:t>
            </a:r>
          </a:p>
          <a:p>
            <a:r>
              <a:rPr lang="en-US" altLang="en-US" dirty="0" smtClean="0">
                <a:latin typeface="Arial" charset="0"/>
              </a:rPr>
              <a:t>Always make fields private;</a:t>
            </a:r>
          </a:p>
          <a:p>
            <a:pPr lvl="1"/>
            <a:r>
              <a:rPr lang="en-US" altLang="en-US" dirty="0" smtClean="0">
                <a:latin typeface="Arial" charset="0"/>
              </a:rPr>
              <a:t>If a client needs access then expose a public getter and/or setter method.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Why is it bad practice to have public fields?</a:t>
            </a:r>
          </a:p>
          <a:p>
            <a:r>
              <a:rPr lang="en-US" altLang="en-US" dirty="0" smtClean="0">
                <a:latin typeface="Arial" charset="0"/>
              </a:rPr>
              <a:t>Differentiate between fields that are </a:t>
            </a:r>
          </a:p>
          <a:p>
            <a:pPr lvl="1"/>
            <a:r>
              <a:rPr lang="en-US" altLang="en-US" dirty="0" smtClean="0">
                <a:latin typeface="Arial" charset="0"/>
              </a:rPr>
              <a:t>fundamental to the object being modelled; and</a:t>
            </a:r>
          </a:p>
          <a:p>
            <a:pPr lvl="1"/>
            <a:r>
              <a:rPr lang="en-US" altLang="en-US" dirty="0" smtClean="0">
                <a:latin typeface="Arial" charset="0"/>
              </a:rPr>
              <a:t>Part of the internal implementation.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Constructor methods.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844403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Constructors define how objects of the class can be created (or instantiated).</a:t>
            </a:r>
          </a:p>
          <a:p>
            <a:r>
              <a:rPr lang="en-US" altLang="en-US" dirty="0" smtClean="0">
                <a:latin typeface="Arial" charset="0"/>
              </a:rPr>
              <a:t>Overloaded constructors allow alternative client usage.</a:t>
            </a:r>
          </a:p>
          <a:p>
            <a:r>
              <a:rPr lang="en-US" altLang="en-US" dirty="0" smtClean="0">
                <a:latin typeface="Arial" charset="0"/>
              </a:rPr>
              <a:t>The role of a constructor is normally to </a:t>
            </a:r>
            <a:r>
              <a:rPr lang="en-US" altLang="en-US" dirty="0" err="1" smtClean="0">
                <a:latin typeface="Arial" charset="0"/>
              </a:rPr>
              <a:t>initialise</a:t>
            </a:r>
            <a:r>
              <a:rPr lang="en-US" altLang="en-US" dirty="0" smtClean="0">
                <a:latin typeface="Arial" charset="0"/>
              </a:rPr>
              <a:t> the state of the object;</a:t>
            </a:r>
          </a:p>
          <a:p>
            <a:pPr lvl="1"/>
            <a:r>
              <a:rPr lang="en-US" altLang="en-US" dirty="0" smtClean="0">
                <a:latin typeface="Arial" charset="0"/>
              </a:rPr>
              <a:t>i.e. the values of the fields.</a:t>
            </a:r>
          </a:p>
          <a:p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i="1" dirty="0" smtClean="0">
                <a:latin typeface="Arial" charset="0"/>
              </a:rPr>
              <a:t>TiledMap3_0</a:t>
            </a:r>
            <a:r>
              <a:rPr lang="en-US" altLang="en-US" dirty="0" smtClean="0">
                <a:latin typeface="Arial" charset="0"/>
              </a:rPr>
              <a:t> constructor fully defines the initial state of an object.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What About </a:t>
            </a:r>
            <a:r>
              <a:rPr lang="en-US" altLang="en-US" b="1" i="1" dirty="0" smtClean="0">
                <a:latin typeface="Arial" charset="0"/>
              </a:rPr>
              <a:t>TiledMap3_0() </a:t>
            </a:r>
            <a:r>
              <a:rPr lang="en-US" altLang="en-US" b="1" dirty="0" smtClean="0">
                <a:latin typeface="Arial" charset="0"/>
              </a:rPr>
              <a:t>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179888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Would </a:t>
            </a:r>
            <a:r>
              <a:rPr lang="en-US" altLang="en-US" dirty="0" err="1" smtClean="0">
                <a:latin typeface="Arial" charset="0"/>
              </a:rPr>
              <a:t>initialise</a:t>
            </a:r>
            <a:r>
              <a:rPr lang="en-US" altLang="en-US" dirty="0" smtClean="0">
                <a:latin typeface="Arial" charset="0"/>
              </a:rPr>
              <a:t> an “empty” object.</a:t>
            </a:r>
          </a:p>
          <a:p>
            <a:r>
              <a:rPr lang="en-US" altLang="en-US" dirty="0" smtClean="0">
                <a:latin typeface="Arial" charset="0"/>
              </a:rPr>
              <a:t>Consider the implications of this:</a:t>
            </a:r>
          </a:p>
          <a:p>
            <a:pPr lvl="1"/>
            <a:r>
              <a:rPr lang="en-US" altLang="en-US" dirty="0" smtClean="0">
                <a:latin typeface="Arial" charset="0"/>
              </a:rPr>
              <a:t>Does an empty object have a meaning in the problem domain?</a:t>
            </a:r>
          </a:p>
          <a:p>
            <a:pPr lvl="1"/>
            <a:r>
              <a:rPr lang="en-US" altLang="en-US" dirty="0" smtClean="0">
                <a:latin typeface="Arial" charset="0"/>
              </a:rPr>
              <a:t>fields now require setter properties.</a:t>
            </a:r>
          </a:p>
          <a:p>
            <a:pPr lvl="1"/>
            <a:r>
              <a:rPr lang="en-US" altLang="en-US" dirty="0" smtClean="0">
                <a:latin typeface="Arial" charset="0"/>
              </a:rPr>
              <a:t>Compromises security with respect to read-only fields.</a:t>
            </a:r>
          </a:p>
          <a:p>
            <a:r>
              <a:rPr lang="en-US" altLang="en-US" dirty="0" smtClean="0">
                <a:latin typeface="Arial" charset="0"/>
              </a:rPr>
              <a:t>Often a sign of laziness in design.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smtClean="0">
                <a:latin typeface="Arial" charset="0"/>
              </a:rPr>
              <a:t>Get or Set?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79715"/>
            <a:ext cx="7772400" cy="5632450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The combination of get and set for a field relates to whether it is </a:t>
            </a:r>
          </a:p>
          <a:p>
            <a:pPr lvl="1"/>
            <a:r>
              <a:rPr lang="en-US" altLang="en-US" dirty="0" smtClean="0">
                <a:latin typeface="Arial" charset="0"/>
              </a:rPr>
              <a:t>read-only, </a:t>
            </a:r>
          </a:p>
          <a:p>
            <a:pPr lvl="1"/>
            <a:r>
              <a:rPr lang="en-US" altLang="en-US" dirty="0" smtClean="0">
                <a:latin typeface="Arial" charset="0"/>
              </a:rPr>
              <a:t>write-only, or </a:t>
            </a:r>
          </a:p>
          <a:p>
            <a:pPr lvl="1"/>
            <a:r>
              <a:rPr lang="en-US" altLang="en-US" dirty="0" smtClean="0">
                <a:latin typeface="Arial" charset="0"/>
              </a:rPr>
              <a:t>read-write.</a:t>
            </a:r>
          </a:p>
          <a:p>
            <a:r>
              <a:rPr lang="en-US" altLang="en-US" dirty="0" smtClean="0">
                <a:latin typeface="Arial" charset="0"/>
              </a:rPr>
              <a:t>Choose the get/set for good reasons;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Think about how it is used;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attribute of the entity being modelled does it represent?</a:t>
            </a:r>
          </a:p>
          <a:p>
            <a:pPr lvl="1"/>
            <a:r>
              <a:rPr lang="en-US" altLang="en-US" dirty="0" smtClean="0">
                <a:latin typeface="Arial" charset="0"/>
              </a:rPr>
              <a:t>Does the access reflect how this attribute is exposed by the real entity?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Consider validation.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194050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 setter method should validate that the value being set is valid.</a:t>
            </a:r>
          </a:p>
          <a:p>
            <a:r>
              <a:rPr lang="en-US" altLang="en-US" dirty="0" smtClean="0">
                <a:latin typeface="Arial" charset="0"/>
              </a:rPr>
              <a:t>See the </a:t>
            </a:r>
            <a:r>
              <a:rPr lang="en-US" altLang="en-US" dirty="0" err="1" smtClean="0">
                <a:latin typeface="Arial" charset="0"/>
              </a:rPr>
              <a:t>Set</a:t>
            </a:r>
            <a:r>
              <a:rPr lang="en-US" altLang="en-US" i="1" dirty="0" err="1" smtClean="0">
                <a:latin typeface="Arial" charset="0"/>
              </a:rPr>
              <a:t>UnitPrice</a:t>
            </a:r>
            <a:r>
              <a:rPr lang="en-US" altLang="en-US" i="1" dirty="0" smtClean="0">
                <a:latin typeface="Arial" charset="0"/>
              </a:rPr>
              <a:t>()</a:t>
            </a:r>
            <a:r>
              <a:rPr lang="en-US" altLang="en-US" dirty="0" smtClean="0">
                <a:latin typeface="Arial" charset="0"/>
              </a:rPr>
              <a:t> method for one approach.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does it do?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else might it have done?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err="1" smtClean="0">
                <a:latin typeface="Arial" charset="0"/>
              </a:rPr>
              <a:t>Behaviour</a:t>
            </a:r>
            <a:r>
              <a:rPr lang="en-US" altLang="en-US" b="1" dirty="0" smtClean="0">
                <a:latin typeface="Arial" charset="0"/>
              </a:rPr>
              <a:t> and methods.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51857"/>
            <a:ext cx="7772400" cy="3859518"/>
          </a:xfrm>
        </p:spPr>
        <p:txBody>
          <a:bodyPr>
            <a:spAutoFit/>
          </a:bodyPr>
          <a:lstStyle/>
          <a:p>
            <a:r>
              <a:rPr lang="en-US" altLang="en-US" sz="2400" dirty="0" smtClean="0">
                <a:latin typeface="Arial" charset="0"/>
              </a:rPr>
              <a:t>Public methods define the </a:t>
            </a:r>
            <a:r>
              <a:rPr lang="en-US" altLang="en-US" sz="2400" dirty="0" err="1" smtClean="0">
                <a:latin typeface="Arial" charset="0"/>
              </a:rPr>
              <a:t>behaviour</a:t>
            </a:r>
            <a:r>
              <a:rPr lang="en-US" altLang="en-US" sz="2400" dirty="0" smtClean="0">
                <a:latin typeface="Arial" charset="0"/>
              </a:rPr>
              <a:t> that objects of the class exhibit;</a:t>
            </a:r>
          </a:p>
          <a:p>
            <a:pPr lvl="1"/>
            <a:r>
              <a:rPr lang="en-US" altLang="en-US" sz="2400" dirty="0" smtClean="0">
                <a:latin typeface="Arial" charset="0"/>
              </a:rPr>
              <a:t>the public API.</a:t>
            </a:r>
          </a:p>
          <a:p>
            <a:r>
              <a:rPr lang="en-US" altLang="en-US" sz="2400" dirty="0" smtClean="0">
                <a:latin typeface="Arial" charset="0"/>
              </a:rPr>
              <a:t>These should reflect the </a:t>
            </a:r>
            <a:r>
              <a:rPr lang="en-US" altLang="en-US" sz="2400" dirty="0" err="1" smtClean="0">
                <a:latin typeface="Arial" charset="0"/>
              </a:rPr>
              <a:t>behaviour</a:t>
            </a:r>
            <a:r>
              <a:rPr lang="en-US" altLang="en-US" sz="2400" dirty="0" smtClean="0">
                <a:latin typeface="Arial" charset="0"/>
              </a:rPr>
              <a:t> of the entity being modelled.</a:t>
            </a:r>
          </a:p>
          <a:p>
            <a:r>
              <a:rPr lang="en-US" altLang="en-US" sz="2400" dirty="0" smtClean="0">
                <a:latin typeface="Arial" charset="0"/>
              </a:rPr>
              <a:t>Think first about </a:t>
            </a:r>
            <a:r>
              <a:rPr lang="en-US" altLang="en-US" sz="2400" b="1" u="sng" dirty="0" smtClean="0">
                <a:latin typeface="Arial" charset="0"/>
              </a:rPr>
              <a:t>WHAT</a:t>
            </a:r>
            <a:r>
              <a:rPr lang="en-US" altLang="en-US" sz="2400" dirty="0" smtClean="0">
                <a:latin typeface="Arial" charset="0"/>
              </a:rPr>
              <a:t> the method does;</a:t>
            </a:r>
          </a:p>
          <a:p>
            <a:pPr lvl="1"/>
            <a:r>
              <a:rPr lang="en-US" altLang="en-US" sz="2400" dirty="0" smtClean="0">
                <a:latin typeface="Arial" charset="0"/>
              </a:rPr>
              <a:t>This defines the method signature.</a:t>
            </a:r>
          </a:p>
          <a:p>
            <a:r>
              <a:rPr lang="en-US" altLang="en-US" sz="2400" dirty="0" smtClean="0">
                <a:latin typeface="Arial" charset="0"/>
              </a:rPr>
              <a:t>Only then think about </a:t>
            </a:r>
            <a:r>
              <a:rPr lang="en-US" altLang="en-US" sz="2400" b="1" u="sng" dirty="0" smtClean="0">
                <a:latin typeface="Arial" charset="0"/>
              </a:rPr>
              <a:t>HOW</a:t>
            </a:r>
            <a:r>
              <a:rPr lang="en-US" altLang="en-US" sz="2400" dirty="0" smtClean="0">
                <a:latin typeface="Arial" charset="0"/>
              </a:rPr>
              <a:t> the method will do it.</a:t>
            </a:r>
          </a:p>
          <a:p>
            <a:pPr lvl="1"/>
            <a:r>
              <a:rPr lang="en-US" altLang="en-US" sz="2400" dirty="0" smtClean="0">
                <a:latin typeface="Arial" charset="0"/>
              </a:rPr>
              <a:t>This is the implementation of the method body.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We need to know 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357688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what a method does;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reflected in the name.</a:t>
            </a:r>
          </a:p>
          <a:p>
            <a:r>
              <a:rPr lang="en-US" altLang="en-US" dirty="0" smtClean="0">
                <a:latin typeface="Arial" charset="0"/>
              </a:rPr>
              <a:t>what information it requires;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defined by the formal parameters.</a:t>
            </a:r>
          </a:p>
          <a:p>
            <a:r>
              <a:rPr lang="en-US" altLang="en-US" dirty="0" smtClean="0">
                <a:latin typeface="Arial" charset="0"/>
              </a:rPr>
              <a:t>what the method returns;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its return value type.</a:t>
            </a:r>
          </a:p>
          <a:p>
            <a:r>
              <a:rPr lang="en-US" altLang="en-US" dirty="0" smtClean="0">
                <a:latin typeface="Arial" charset="0"/>
              </a:rPr>
              <a:t>This information forms the method signature.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Document this.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616450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It is good practice to document this for each method via comments.</a:t>
            </a:r>
          </a:p>
          <a:p>
            <a:r>
              <a:rPr lang="en-US" altLang="en-US" dirty="0" smtClean="0">
                <a:latin typeface="Arial" charset="0"/>
              </a:rPr>
              <a:t>Remember the reader is assumed to be able to read the Java code so document 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 role of the method;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the parameters represent;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the return value means.</a:t>
            </a:r>
          </a:p>
          <a:p>
            <a:pPr lvl="1"/>
            <a:r>
              <a:rPr lang="en-US" altLang="en-US" dirty="0" smtClean="0">
                <a:latin typeface="Arial" charset="0"/>
              </a:rPr>
              <a:t>all this in the context of the problem domain, not Java code.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The </a:t>
            </a:r>
            <a:r>
              <a:rPr lang="en-US" altLang="en-US" b="1" i="1" dirty="0" smtClean="0">
                <a:latin typeface="Arial" charset="0"/>
              </a:rPr>
              <a:t>final</a:t>
            </a:r>
            <a:r>
              <a:rPr lang="en-US" altLang="en-US" b="1" dirty="0" smtClean="0">
                <a:latin typeface="Arial" charset="0"/>
              </a:rPr>
              <a:t> keyword.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2566857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Use liberally in your code to </a:t>
            </a:r>
          </a:p>
          <a:p>
            <a:pPr lvl="1"/>
            <a:r>
              <a:rPr lang="en-US" altLang="en-US" dirty="0" smtClean="0">
                <a:latin typeface="Arial" charset="0"/>
              </a:rPr>
              <a:t>document your </a:t>
            </a:r>
            <a:r>
              <a:rPr lang="en-US" altLang="en-US" dirty="0" err="1" smtClean="0">
                <a:latin typeface="Arial" charset="0"/>
              </a:rPr>
              <a:t>menaing</a:t>
            </a:r>
            <a:r>
              <a:rPr lang="en-US" altLang="en-US" dirty="0" smtClean="0">
                <a:latin typeface="Arial" charset="0"/>
              </a:rPr>
              <a:t>;</a:t>
            </a:r>
          </a:p>
          <a:p>
            <a:pPr lvl="1"/>
            <a:r>
              <a:rPr lang="en-US" altLang="en-US" dirty="0" smtClean="0">
                <a:latin typeface="Arial" charset="0"/>
              </a:rPr>
              <a:t>allow the Java compiler to </a:t>
            </a:r>
            <a:r>
              <a:rPr lang="en-US" altLang="en-US" dirty="0" err="1" smtClean="0">
                <a:latin typeface="Arial" charset="0"/>
              </a:rPr>
              <a:t>optimise</a:t>
            </a:r>
            <a:r>
              <a:rPr lang="en-US" altLang="en-US" dirty="0" smtClean="0">
                <a:latin typeface="Arial" charset="0"/>
              </a:rPr>
              <a:t>.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 use of this keyword has different meanings for different Java components.</a:t>
            </a:r>
          </a:p>
        </p:txBody>
      </p:sp>
    </p:spTree>
    <p:extLst>
      <p:ext uri="{BB962C8B-B14F-4D97-AF65-F5344CB8AC3E}">
        <p14:creationId xmlns:p14="http://schemas.microsoft.com/office/powerpoint/2010/main" val="212275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i="1" dirty="0" smtClean="0">
                <a:latin typeface="Arial" charset="0"/>
              </a:rPr>
              <a:t>final</a:t>
            </a:r>
            <a:r>
              <a:rPr lang="en-US" altLang="en-US" b="1" dirty="0" smtClean="0">
                <a:latin typeface="Arial" charset="0"/>
              </a:rPr>
              <a:t> classes.</a:t>
            </a:r>
            <a:endParaRPr lang="en-US" altLang="en-US" b="1" i="1" dirty="0" smtClean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834896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The class cannot be </a:t>
            </a:r>
            <a:r>
              <a:rPr lang="en-US" altLang="en-US" dirty="0" err="1" smtClean="0">
                <a:latin typeface="Arial" charset="0"/>
              </a:rPr>
              <a:t>subclassed</a:t>
            </a:r>
            <a:r>
              <a:rPr lang="en-US" altLang="en-US" dirty="0" smtClean="0">
                <a:latin typeface="Arial" charset="0"/>
              </a:rPr>
              <a:t>.</a:t>
            </a:r>
          </a:p>
          <a:p>
            <a:r>
              <a:rPr lang="en-US" altLang="en-US" dirty="0" smtClean="0">
                <a:latin typeface="Arial" charset="0"/>
              </a:rPr>
              <a:t>All methods are implicitly </a:t>
            </a:r>
            <a:r>
              <a:rPr lang="en-US" altLang="en-US" i="1" dirty="0" smtClean="0">
                <a:latin typeface="Arial" charset="0"/>
              </a:rPr>
              <a:t>final</a:t>
            </a:r>
            <a:r>
              <a:rPr lang="en-US" altLang="en-US" dirty="0" smtClean="0">
                <a:latin typeface="Arial" charset="0"/>
              </a:rPr>
              <a:t>.</a:t>
            </a:r>
          </a:p>
          <a:p>
            <a:r>
              <a:rPr lang="en-US" altLang="en-US" dirty="0" smtClean="0">
                <a:latin typeface="Arial" charset="0"/>
              </a:rPr>
              <a:t>Makes a secure class that you know cannot be compromised by a subclass overriding its state and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.</a:t>
            </a:r>
          </a:p>
          <a:p>
            <a:r>
              <a:rPr lang="en-US" altLang="en-US" dirty="0" smtClean="0">
                <a:latin typeface="Arial" charset="0"/>
              </a:rPr>
              <a:t>Allows for efficient representation by the compiler.</a:t>
            </a:r>
          </a:p>
        </p:txBody>
      </p:sp>
    </p:spTree>
    <p:extLst>
      <p:ext uri="{BB962C8B-B14F-4D97-AF65-F5344CB8AC3E}">
        <p14:creationId xmlns:p14="http://schemas.microsoft.com/office/powerpoint/2010/main" val="212275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r"/>
            <a:r>
              <a:rPr lang="en-US" altLang="en-US" b="1" smtClean="0">
                <a:latin typeface="Arial" charset="0"/>
              </a:rPr>
              <a:t>Agenda.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1752"/>
            <a:ext cx="7772400" cy="3539430"/>
          </a:xfrm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</a:rPr>
              <a:t>Good programming practice.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</a:rPr>
              <a:t>State and constructors.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 and methods.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i="1" dirty="0" smtClean="0">
                <a:latin typeface="Arial" charset="0"/>
              </a:rPr>
              <a:t>final</a:t>
            </a:r>
            <a:r>
              <a:rPr lang="en-US" altLang="en-US" dirty="0" smtClean="0">
                <a:latin typeface="Arial" charset="0"/>
              </a:rPr>
              <a:t> keyword.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types.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i="1" dirty="0" smtClean="0">
                <a:latin typeface="Arial" charset="0"/>
              </a:rPr>
              <a:t>final</a:t>
            </a:r>
            <a:r>
              <a:rPr lang="en-US" altLang="en-US" b="1" dirty="0" smtClean="0">
                <a:latin typeface="Arial" charset="0"/>
              </a:rPr>
              <a:t> methods.</a:t>
            </a:r>
            <a:endParaRPr lang="en-US" altLang="en-US" b="1" i="1" dirty="0" smtClean="0"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1752"/>
            <a:ext cx="7772400" cy="2653034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 </a:t>
            </a:r>
            <a:r>
              <a:rPr lang="en-US" altLang="en-US" i="1" dirty="0" smtClean="0">
                <a:latin typeface="Arial" charset="0"/>
              </a:rPr>
              <a:t>final</a:t>
            </a:r>
            <a:r>
              <a:rPr lang="en-US" altLang="en-US" dirty="0" smtClean="0">
                <a:latin typeface="Arial" charset="0"/>
              </a:rPr>
              <a:t> method cannot be overridden or hidden in a subclass.</a:t>
            </a:r>
          </a:p>
          <a:p>
            <a:r>
              <a:rPr lang="en-US" altLang="en-US" dirty="0" smtClean="0">
                <a:latin typeface="Arial" charset="0"/>
              </a:rPr>
              <a:t>Use this to ensure that required implementation of </a:t>
            </a:r>
            <a:r>
              <a:rPr lang="en-US" altLang="en-US" dirty="0" err="1" smtClean="0">
                <a:latin typeface="Arial" charset="0"/>
              </a:rPr>
              <a:t>behaviour</a:t>
            </a:r>
            <a:r>
              <a:rPr lang="en-US" altLang="en-US" dirty="0" smtClean="0">
                <a:latin typeface="Arial" charset="0"/>
              </a:rPr>
              <a:t> is not compromised by a subclass.</a:t>
            </a:r>
          </a:p>
        </p:txBody>
      </p:sp>
    </p:spTree>
    <p:extLst>
      <p:ext uri="{BB962C8B-B14F-4D97-AF65-F5344CB8AC3E}">
        <p14:creationId xmlns:p14="http://schemas.microsoft.com/office/powerpoint/2010/main" val="212275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i="1" dirty="0" smtClean="0">
                <a:latin typeface="Arial" charset="0"/>
              </a:rPr>
              <a:t>final</a:t>
            </a:r>
            <a:r>
              <a:rPr lang="en-US" altLang="en-US" b="1" dirty="0" smtClean="0">
                <a:latin typeface="Arial" charset="0"/>
              </a:rPr>
              <a:t> variables and fields.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795159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Their values cannot be changed after initialization:</a:t>
            </a:r>
          </a:p>
          <a:p>
            <a:pPr lvl="1"/>
            <a:r>
              <a:rPr lang="en-US" altLang="en-US" dirty="0" smtClean="0">
                <a:latin typeface="Arial" charset="0"/>
              </a:rPr>
              <a:t>in their declaration;</a:t>
            </a:r>
          </a:p>
          <a:p>
            <a:pPr lvl="1"/>
            <a:r>
              <a:rPr lang="en-US" altLang="en-US" dirty="0" smtClean="0">
                <a:latin typeface="Arial" charset="0"/>
              </a:rPr>
              <a:t>by an assignment statement.</a:t>
            </a:r>
          </a:p>
          <a:p>
            <a:r>
              <a:rPr lang="en-US" altLang="en-US" i="1" dirty="0" smtClean="0">
                <a:latin typeface="Arial" charset="0"/>
              </a:rPr>
              <a:t>final </a:t>
            </a:r>
            <a:r>
              <a:rPr lang="en-US" altLang="en-US" dirty="0" smtClean="0">
                <a:latin typeface="Arial" charset="0"/>
              </a:rPr>
              <a:t>fields must be initialized by all constructors.</a:t>
            </a:r>
          </a:p>
          <a:p>
            <a:r>
              <a:rPr lang="en-US" altLang="en-US" dirty="0" smtClean="0">
                <a:latin typeface="Arial" charset="0"/>
              </a:rPr>
              <a:t>If they are of a reference type then it is the reference that is final;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 object referred to can still be changed.</a:t>
            </a:r>
          </a:p>
        </p:txBody>
      </p:sp>
    </p:spTree>
    <p:extLst>
      <p:ext uri="{BB962C8B-B14F-4D97-AF65-F5344CB8AC3E}">
        <p14:creationId xmlns:p14="http://schemas.microsoft.com/office/powerpoint/2010/main" val="21227529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01304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err="1" smtClean="0">
                <a:latin typeface="Arial" charset="0"/>
              </a:rPr>
              <a:t>Enum</a:t>
            </a:r>
            <a:r>
              <a:rPr lang="en-US" altLang="en-US" b="1" dirty="0" smtClean="0">
                <a:latin typeface="Arial" charset="0"/>
              </a:rPr>
              <a:t> types.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4856" y="1295400"/>
            <a:ext cx="7772400" cy="3268587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An </a:t>
            </a: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type is used for the </a:t>
            </a:r>
            <a:r>
              <a:rPr lang="en-US" altLang="en-US" i="1" dirty="0" err="1" smtClean="0">
                <a:latin typeface="Arial" charset="0"/>
              </a:rPr>
              <a:t>TerrainType</a:t>
            </a:r>
            <a:r>
              <a:rPr lang="en-US" altLang="en-US" dirty="0" smtClean="0">
                <a:latin typeface="Arial" charset="0"/>
              </a:rPr>
              <a:t> in the </a:t>
            </a:r>
            <a:r>
              <a:rPr lang="en-US" altLang="en-US" i="1" dirty="0" smtClean="0">
                <a:latin typeface="Arial" charset="0"/>
              </a:rPr>
              <a:t>TiledMap3_0 </a:t>
            </a:r>
            <a:r>
              <a:rPr lang="en-US" altLang="en-US" dirty="0" smtClean="0">
                <a:latin typeface="Arial" charset="0"/>
              </a:rPr>
              <a:t>class.</a:t>
            </a:r>
          </a:p>
          <a:p>
            <a:r>
              <a:rPr lang="en-US" altLang="en-US" dirty="0" smtClean="0">
                <a:latin typeface="Arial" charset="0"/>
              </a:rPr>
              <a:t>Why are enumerations useful?</a:t>
            </a:r>
          </a:p>
          <a:p>
            <a:pPr lvl="1"/>
            <a:r>
              <a:rPr lang="en-US" altLang="en-US" dirty="0" smtClean="0">
                <a:latin typeface="Arial" charset="0"/>
              </a:rPr>
              <a:t>Readability, security, maintainability, etc.</a:t>
            </a:r>
          </a:p>
          <a:p>
            <a:r>
              <a:rPr lang="en-US" altLang="en-US" dirty="0" smtClean="0">
                <a:latin typeface="Arial" charset="0"/>
              </a:rPr>
              <a:t>Remember </a:t>
            </a:r>
            <a:r>
              <a:rPr lang="en-US" altLang="en-US" i="1" dirty="0" err="1" smtClean="0">
                <a:latin typeface="Arial" charset="0"/>
              </a:rPr>
              <a:t>TerrainType</a:t>
            </a:r>
            <a:r>
              <a:rPr lang="en-US" altLang="en-US" dirty="0" smtClean="0">
                <a:latin typeface="Arial" charset="0"/>
              </a:rPr>
              <a:t> is defining a </a:t>
            </a:r>
            <a:r>
              <a:rPr lang="en-US" altLang="en-US" u="sng" dirty="0" smtClean="0">
                <a:latin typeface="Arial" charset="0"/>
              </a:rPr>
              <a:t>type</a:t>
            </a:r>
            <a:r>
              <a:rPr lang="en-US" altLang="en-US" dirty="0" smtClean="0">
                <a:latin typeface="Arial" charset="0"/>
              </a:rPr>
              <a:t>, not a value.</a:t>
            </a:r>
          </a:p>
        </p:txBody>
      </p:sp>
    </p:spTree>
    <p:extLst>
      <p:ext uri="{BB962C8B-B14F-4D97-AF65-F5344CB8AC3E}">
        <p14:creationId xmlns:p14="http://schemas.microsoft.com/office/powerpoint/2010/main" val="31596787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smtClean="0">
                <a:latin typeface="Arial" charset="0"/>
              </a:rPr>
              <a:t>Enumerations Are Types.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189113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An enumeration is a type;</a:t>
            </a:r>
          </a:p>
          <a:p>
            <a:pPr lvl="1"/>
            <a:r>
              <a:rPr lang="en-US" altLang="en-US" dirty="0" smtClean="0">
                <a:latin typeface="Arial" charset="0"/>
              </a:rPr>
              <a:t>It also defines valid values for that type.</a:t>
            </a:r>
          </a:p>
          <a:p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type can then be used to declare the types of variables, fields, parameters, return values, etc.</a:t>
            </a:r>
          </a:p>
          <a:p>
            <a:r>
              <a:rPr lang="en-US" altLang="en-US" dirty="0" smtClean="0">
                <a:latin typeface="Arial" charset="0"/>
              </a:rPr>
              <a:t>So make sure you differentiate between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 </a:t>
            </a: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type;</a:t>
            </a:r>
          </a:p>
          <a:p>
            <a:pPr lvl="2"/>
            <a:r>
              <a:rPr lang="en-US" altLang="en-US" b="1" dirty="0" err="1" smtClean="0">
                <a:latin typeface="Courier New" pitchFamily="49" charset="0"/>
              </a:rPr>
              <a:t>TerrainType</a:t>
            </a:r>
            <a:endParaRPr lang="en-US" altLang="en-US" b="1" dirty="0" smtClean="0">
              <a:latin typeface="Courier New" pitchFamily="49" charset="0"/>
            </a:endParaRPr>
          </a:p>
          <a:p>
            <a:pPr lvl="1"/>
            <a:r>
              <a:rPr lang="en-US" altLang="en-US" dirty="0" smtClean="0">
                <a:latin typeface="Arial" charset="0"/>
              </a:rPr>
              <a:t>An </a:t>
            </a: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value of this type.</a:t>
            </a:r>
          </a:p>
          <a:p>
            <a:pPr lvl="2"/>
            <a:r>
              <a:rPr lang="en-US" altLang="en-US" dirty="0" smtClean="0">
                <a:latin typeface="Arial" charset="0"/>
              </a:rPr>
              <a:t>E.g. </a:t>
            </a:r>
            <a:r>
              <a:rPr lang="en-US" altLang="en-US" b="1" dirty="0" err="1" smtClean="0">
                <a:latin typeface="Courier New" pitchFamily="49" charset="0"/>
              </a:rPr>
              <a:t>TerrainType.GRASS</a:t>
            </a:r>
            <a:endParaRPr lang="en-US" alt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599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Enumeration surprises.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780044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Java provides a much richer structure to enumerations than in other languages.</a:t>
            </a:r>
          </a:p>
          <a:p>
            <a:r>
              <a:rPr lang="en-US" altLang="en-US" b="1" dirty="0" smtClean="0">
                <a:latin typeface="Arial" charset="0"/>
              </a:rPr>
              <a:t>Each enumeration value can also be associated with additional state;</a:t>
            </a:r>
          </a:p>
          <a:p>
            <a:pPr lvl="1"/>
            <a:r>
              <a:rPr lang="en-US" altLang="en-US" b="1" dirty="0" smtClean="0">
                <a:latin typeface="Arial" charset="0"/>
              </a:rPr>
              <a:t>private constructor;</a:t>
            </a:r>
          </a:p>
          <a:p>
            <a:pPr lvl="1"/>
            <a:r>
              <a:rPr lang="en-US" altLang="en-US" b="1" dirty="0" smtClean="0">
                <a:latin typeface="Arial" charset="0"/>
              </a:rPr>
              <a:t>private field(s);</a:t>
            </a:r>
          </a:p>
          <a:p>
            <a:pPr lvl="1"/>
            <a:r>
              <a:rPr lang="en-US" altLang="en-US" b="1" dirty="0" smtClean="0">
                <a:latin typeface="Arial" charset="0"/>
              </a:rPr>
              <a:t>public getter(s) for the state.</a:t>
            </a:r>
          </a:p>
          <a:p>
            <a:r>
              <a:rPr lang="en-US" altLang="en-US" b="1" dirty="0" smtClean="0">
                <a:latin typeface="Arial" charset="0"/>
              </a:rPr>
              <a:t>The </a:t>
            </a:r>
            <a:r>
              <a:rPr lang="en-US" altLang="en-US" b="1" dirty="0" err="1" smtClean="0">
                <a:latin typeface="Arial" charset="0"/>
              </a:rPr>
              <a:t>enum</a:t>
            </a:r>
            <a:r>
              <a:rPr lang="en-US" altLang="en-US" b="1" dirty="0" smtClean="0">
                <a:latin typeface="Arial" charset="0"/>
              </a:rPr>
              <a:t> value is as before but there will now be additional getter(s) that can access the additional state for a specific value.</a:t>
            </a:r>
            <a:endParaRPr lang="en-US" alt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51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83209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public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enum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Gender {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MALE (“Mr.”),</a:t>
            </a:r>
          </a:p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FEMALE (“Ms.”);</a:t>
            </a:r>
          </a:p>
          <a:p>
            <a:pPr marL="0" indent="0"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private final String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mPrefix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private Gender (String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aPrefix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{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mPrefix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aPrefix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public String prefix()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{ return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mPrefix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} // end Gender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enum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type.</a:t>
            </a:r>
          </a:p>
        </p:txBody>
      </p:sp>
    </p:spTree>
    <p:extLst>
      <p:ext uri="{BB962C8B-B14F-4D97-AF65-F5344CB8AC3E}">
        <p14:creationId xmlns:p14="http://schemas.microsoft.com/office/powerpoint/2010/main" val="27531584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You are now expected to…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50920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include appropriate commentary in your source code;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layout your source code in a readable manner;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use a meaningful naming convention;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avoid the use of literal constants in method code;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provide appropriate constructor methods;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Arial" charset="0"/>
              </a:rPr>
              <a:t>… use </a:t>
            </a:r>
            <a:r>
              <a:rPr lang="en-US" altLang="en-US" dirty="0" err="1" smtClean="0">
                <a:latin typeface="Arial" charset="0"/>
              </a:rPr>
              <a:t>enum</a:t>
            </a:r>
            <a:r>
              <a:rPr lang="en-US" altLang="en-US" dirty="0" smtClean="0">
                <a:latin typeface="Arial" charset="0"/>
              </a:rPr>
              <a:t> types where appropriate.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Review source code.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27667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This presentation will ask questions that require you to review the source code for the </a:t>
            </a:r>
            <a:r>
              <a:rPr lang="en-US" altLang="en-US" i="1" dirty="0" smtClean="0">
                <a:latin typeface="Arial" charset="0"/>
              </a:rPr>
              <a:t>TiledMap3_0</a:t>
            </a:r>
            <a:r>
              <a:rPr lang="en-US" altLang="en-US" dirty="0" smtClean="0">
                <a:latin typeface="Arial" charset="0"/>
              </a:rPr>
              <a:t> class.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This will be handed out in the lecture, or you can download it from the link in the practical page.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Good practice is based around treating a source code file as a readable entity in its own right;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charset="0"/>
              </a:rPr>
              <a:t>not just looking at the bits and pieces of code you might be interested in at some particular point.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Header commentary.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243965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Should be able to write this before you start coding.</a:t>
            </a:r>
          </a:p>
          <a:p>
            <a:r>
              <a:rPr lang="en-US" altLang="en-US" dirty="0" smtClean="0">
                <a:latin typeface="Arial" charset="0"/>
              </a:rPr>
              <a:t>Keep up to date as your code is modified.</a:t>
            </a:r>
          </a:p>
          <a:p>
            <a:r>
              <a:rPr lang="en-US" altLang="en-US" dirty="0" smtClean="0">
                <a:latin typeface="Arial" charset="0"/>
              </a:rPr>
              <a:t>Why is each piece of information included?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smtClean="0">
                <a:latin typeface="Arial" charset="0"/>
              </a:rPr>
              <a:t>Layout.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505325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An IDE (e.g. Eclipse) should handle the indentation for you in an intelligent way;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why is indentation important?</a:t>
            </a:r>
          </a:p>
          <a:p>
            <a:r>
              <a:rPr lang="en-US" altLang="en-US" dirty="0" smtClean="0">
                <a:latin typeface="Arial" charset="0"/>
              </a:rPr>
              <a:t>You are responsible for how much you put on each line and where and how many blank lines there are;</a:t>
            </a:r>
          </a:p>
          <a:p>
            <a:pPr lvl="1"/>
            <a:r>
              <a:rPr lang="en-US" altLang="en-US" dirty="0" smtClean="0">
                <a:latin typeface="Arial" charset="0"/>
              </a:rPr>
              <a:t>these can be useful in partitioning your code but can also be very distracting if over-used.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Naming convention.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378325"/>
          </a:xfrm>
        </p:spPr>
        <p:txBody>
          <a:bodyPr>
            <a:spAutoFit/>
          </a:bodyPr>
          <a:lstStyle/>
          <a:p>
            <a:r>
              <a:rPr lang="en-US" altLang="en-US" smtClean="0">
                <a:latin typeface="Arial" charset="0"/>
              </a:rPr>
              <a:t>You are responsible for naming variables, fields, enumerations, methods, etc.</a:t>
            </a:r>
          </a:p>
          <a:p>
            <a:r>
              <a:rPr lang="en-US" altLang="en-US" smtClean="0">
                <a:latin typeface="Arial" charset="0"/>
              </a:rPr>
              <a:t>Use meaningful names.</a:t>
            </a:r>
          </a:p>
          <a:p>
            <a:r>
              <a:rPr lang="en-US" altLang="en-US" smtClean="0">
                <a:latin typeface="Arial" charset="0"/>
              </a:rPr>
              <a:t>Use a consistent naming convention.</a:t>
            </a:r>
          </a:p>
          <a:p>
            <a:r>
              <a:rPr lang="en-US" altLang="en-US" smtClean="0">
                <a:latin typeface="Arial" charset="0"/>
              </a:rPr>
              <a:t>Consider how the names are used, not just where they are declared.</a:t>
            </a:r>
          </a:p>
          <a:p>
            <a:r>
              <a:rPr lang="en-US" altLang="en-US" smtClean="0">
                <a:latin typeface="Arial" charset="0"/>
              </a:rPr>
              <a:t>What conventions have I used?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smtClean="0">
                <a:latin typeface="Arial" charset="0"/>
              </a:rPr>
              <a:t>Comments.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459956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Comments are the internal documentation of your system.</a:t>
            </a:r>
          </a:p>
          <a:p>
            <a:r>
              <a:rPr lang="en-US" altLang="en-US" dirty="0" smtClean="0">
                <a:latin typeface="Arial" charset="0"/>
              </a:rPr>
              <a:t>Don't overdo the comments;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so don't state the obvious;</a:t>
            </a:r>
          </a:p>
          <a:p>
            <a:pPr lvl="1"/>
            <a:r>
              <a:rPr lang="en-US" altLang="en-US" dirty="0" smtClean="0">
                <a:latin typeface="Arial" charset="0"/>
              </a:rPr>
              <a:t>but do explain the unusual.</a:t>
            </a:r>
          </a:p>
          <a:p>
            <a:r>
              <a:rPr lang="en-US" altLang="en-US" dirty="0" smtClean="0">
                <a:latin typeface="Arial" charset="0"/>
              </a:rPr>
              <a:t>Explain things that are problem-oriented (rather than programming).</a:t>
            </a:r>
          </a:p>
          <a:p>
            <a:r>
              <a:rPr lang="en-US" altLang="en-US" dirty="0" smtClean="0">
                <a:latin typeface="Arial" charset="0"/>
              </a:rPr>
              <a:t>comments can be used to automatically generate external documentation; </a:t>
            </a:r>
          </a:p>
          <a:p>
            <a:pPr lvl="1"/>
            <a:r>
              <a:rPr lang="en-US" altLang="en-US" dirty="0" smtClean="0">
                <a:latin typeface="Arial" charset="0"/>
              </a:rPr>
              <a:t>e.g. </a:t>
            </a:r>
            <a:r>
              <a:rPr lang="en-US" altLang="en-US" dirty="0" err="1" smtClean="0">
                <a:latin typeface="Arial" charset="0"/>
              </a:rPr>
              <a:t>javadoc</a:t>
            </a:r>
            <a:r>
              <a:rPr lang="en-US" altLang="en-US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Read and appraise.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4179606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Always read over your own source code, not just for the coding but also the comments, layout and naming.</a:t>
            </a:r>
          </a:p>
          <a:p>
            <a:r>
              <a:rPr lang="en-US" altLang="en-US" dirty="0" smtClean="0">
                <a:latin typeface="Arial" charset="0"/>
              </a:rPr>
              <a:t>Compare the source handed out in this lecture with the </a:t>
            </a:r>
            <a:r>
              <a:rPr lang="en-US" altLang="en-US" i="1" dirty="0" smtClean="0">
                <a:latin typeface="Arial" charset="0"/>
              </a:rPr>
              <a:t>TiledMap2_0</a:t>
            </a:r>
            <a:r>
              <a:rPr lang="en-US" altLang="en-US" dirty="0" smtClean="0">
                <a:latin typeface="Arial" charset="0"/>
              </a:rPr>
              <a:t> class code presented previously;</a:t>
            </a:r>
          </a:p>
          <a:p>
            <a:pPr lvl="1"/>
            <a:r>
              <a:rPr lang="en-US" altLang="en-US" dirty="0" smtClean="0">
                <a:latin typeface="Arial" charset="0"/>
              </a:rPr>
              <a:t>I trust you know which one is better;</a:t>
            </a:r>
          </a:p>
          <a:p>
            <a:pPr lvl="1"/>
            <a:r>
              <a:rPr lang="en-US" altLang="en-US" dirty="0" smtClean="0">
                <a:latin typeface="Arial" charset="0"/>
              </a:rPr>
              <a:t>but why?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l"/>
            <a:r>
              <a:rPr lang="en-US" altLang="en-US" b="1" dirty="0" smtClean="0">
                <a:latin typeface="Arial" charset="0"/>
              </a:rPr>
              <a:t>Literal constants.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785652"/>
          </a:xfrm>
        </p:spPr>
        <p:txBody>
          <a:bodyPr>
            <a:spAutoFit/>
          </a:bodyPr>
          <a:lstStyle/>
          <a:p>
            <a:r>
              <a:rPr lang="en-US" altLang="en-US" dirty="0" smtClean="0">
                <a:latin typeface="Arial" charset="0"/>
              </a:rPr>
              <a:t>What are they?</a:t>
            </a:r>
          </a:p>
          <a:p>
            <a:r>
              <a:rPr lang="en-US" altLang="en-US" dirty="0" smtClean="0">
                <a:latin typeface="Arial" charset="0"/>
              </a:rPr>
              <a:t>It is bad practice to embed these within method body code.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Why?</a:t>
            </a:r>
          </a:p>
          <a:p>
            <a:pPr lvl="1"/>
            <a:r>
              <a:rPr lang="en-US" altLang="en-US" dirty="0" smtClean="0">
                <a:latin typeface="Arial" charset="0"/>
              </a:rPr>
              <a:t>What is the alternative?</a:t>
            </a:r>
          </a:p>
          <a:p>
            <a:r>
              <a:rPr lang="en-US" altLang="en-US" dirty="0" smtClean="0">
                <a:latin typeface="Arial" charset="0"/>
              </a:rPr>
              <a:t>Think about the maintainability and robustness of your code.</a:t>
            </a:r>
          </a:p>
        </p:txBody>
      </p:sp>
    </p:spTree>
    <p:extLst>
      <p:ext uri="{BB962C8B-B14F-4D97-AF65-F5344CB8AC3E}">
        <p14:creationId xmlns:p14="http://schemas.microsoft.com/office/powerpoint/2010/main" val="16177409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333333"/>
      </a:dk1>
      <a:lt1>
        <a:srgbClr val="F8F8F8"/>
      </a:lt1>
      <a:dk2>
        <a:srgbClr val="CC0000"/>
      </a:dk2>
      <a:lt2>
        <a:srgbClr val="FFFFFF"/>
      </a:lt2>
      <a:accent1>
        <a:srgbClr val="CC0066"/>
      </a:accent1>
      <a:accent2>
        <a:srgbClr val="3333CC"/>
      </a:accent2>
      <a:accent3>
        <a:srgbClr val="E2AAAA"/>
      </a:accent3>
      <a:accent4>
        <a:srgbClr val="D4D4D4"/>
      </a:accent4>
      <a:accent5>
        <a:srgbClr val="E2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8F8F8"/>
        </a:lt1>
        <a:dk2>
          <a:srgbClr val="CC0000"/>
        </a:dk2>
        <a:lt2>
          <a:srgbClr val="FFFFFF"/>
        </a:lt2>
        <a:accent1>
          <a:srgbClr val="CC0066"/>
        </a:accent1>
        <a:accent2>
          <a:srgbClr val="3333CC"/>
        </a:accent2>
        <a:accent3>
          <a:srgbClr val="E2AAAA"/>
        </a:accent3>
        <a:accent4>
          <a:srgbClr val="D4D4D4"/>
        </a:accent4>
        <a:accent5>
          <a:srgbClr val="E2AA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4975</TotalTime>
  <Words>1258</Words>
  <Application>Microsoft Office PowerPoint</Application>
  <PresentationFormat>On-screen Show (4:3)</PresentationFormat>
  <Paragraphs>194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GoodOO Programming Practice in Java</vt:lpstr>
      <vt:lpstr>Agenda.</vt:lpstr>
      <vt:lpstr>Review source code.</vt:lpstr>
      <vt:lpstr>Header commentary.</vt:lpstr>
      <vt:lpstr>Layout.</vt:lpstr>
      <vt:lpstr>Naming convention.</vt:lpstr>
      <vt:lpstr>Comments.</vt:lpstr>
      <vt:lpstr>Read and appraise.</vt:lpstr>
      <vt:lpstr>Literal constants.</vt:lpstr>
      <vt:lpstr>State.</vt:lpstr>
      <vt:lpstr>Constructor methods.</vt:lpstr>
      <vt:lpstr>What About TiledMap3_0() ?</vt:lpstr>
      <vt:lpstr>Get or Set?</vt:lpstr>
      <vt:lpstr>Consider validation.</vt:lpstr>
      <vt:lpstr>Behaviour and methods.</vt:lpstr>
      <vt:lpstr>We need to know …</vt:lpstr>
      <vt:lpstr>Document this.</vt:lpstr>
      <vt:lpstr>The final keyword.</vt:lpstr>
      <vt:lpstr>final classes.</vt:lpstr>
      <vt:lpstr>final methods.</vt:lpstr>
      <vt:lpstr>final variables and fields.</vt:lpstr>
      <vt:lpstr>Enum types.</vt:lpstr>
      <vt:lpstr>Enumerations Are Types.</vt:lpstr>
      <vt:lpstr>Enumeration surprises.</vt:lpstr>
      <vt:lpstr>PowerPoint Presentation</vt:lpstr>
      <vt:lpstr>You are now expected to…</vt:lpstr>
    </vt:vector>
  </TitlesOfParts>
  <Company>University of Abertay Dundee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Orientation  What it is &amp; how it woks</dc:title>
  <dc:creator>ALLAN MILNE</dc:creator>
  <cp:lastModifiedBy>Milne, Allan</cp:lastModifiedBy>
  <cp:revision>366</cp:revision>
  <cp:lastPrinted>1999-09-07T12:50:31Z</cp:lastPrinted>
  <dcterms:created xsi:type="dcterms:W3CDTF">1999-09-03T13:12:02Z</dcterms:created>
  <dcterms:modified xsi:type="dcterms:W3CDTF">2014-12-12T10:58:05Z</dcterms:modified>
</cp:coreProperties>
</file>