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8"/>
  </p:notesMasterIdLst>
  <p:sldIdLst>
    <p:sldId id="256" r:id="rId2"/>
    <p:sldId id="300" r:id="rId3"/>
    <p:sldId id="331" r:id="rId4"/>
    <p:sldId id="341" r:id="rId5"/>
    <p:sldId id="342" r:id="rId6"/>
    <p:sldId id="343" r:id="rId7"/>
    <p:sldId id="345" r:id="rId8"/>
    <p:sldId id="346" r:id="rId9"/>
    <p:sldId id="358" r:id="rId10"/>
    <p:sldId id="349" r:id="rId11"/>
    <p:sldId id="350" r:id="rId12"/>
    <p:sldId id="351" r:id="rId13"/>
    <p:sldId id="353" r:id="rId14"/>
    <p:sldId id="354" r:id="rId15"/>
    <p:sldId id="355" r:id="rId16"/>
    <p:sldId id="356" r:id="rId17"/>
    <p:sldId id="357" r:id="rId18"/>
    <p:sldId id="363" r:id="rId19"/>
    <p:sldId id="364" r:id="rId20"/>
    <p:sldId id="365" r:id="rId21"/>
    <p:sldId id="366" r:id="rId22"/>
    <p:sldId id="359" r:id="rId23"/>
    <p:sldId id="360" r:id="rId24"/>
    <p:sldId id="361" r:id="rId25"/>
    <p:sldId id="362" r:id="rId26"/>
    <p:sldId id="344" r:id="rId27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6" autoAdjust="0"/>
    <p:restoredTop sz="94658" autoAdjust="0"/>
  </p:normalViewPr>
  <p:slideViewPr>
    <p:cSldViewPr snapToGrid="0" snapToObjects="1"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4"/>
    </p:cViewPr>
  </p:sorterViewPr>
  <p:notesViewPr>
    <p:cSldViewPr snapToGrid="0" snapToObjects="1">
      <p:cViewPr varScale="1">
        <p:scale>
          <a:sx n="74" d="100"/>
          <a:sy n="74" d="100"/>
        </p:scale>
        <p:origin x="-267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13" Type="http://schemas.openxmlformats.org/officeDocument/2006/relationships/slide" Target="slides/slide13.xml"/><Relationship Id="rId18" Type="http://schemas.openxmlformats.org/officeDocument/2006/relationships/slide" Target="slides/slide18.xml"/><Relationship Id="rId3" Type="http://schemas.openxmlformats.org/officeDocument/2006/relationships/slide" Target="slides/slide3.xml"/><Relationship Id="rId21" Type="http://schemas.openxmlformats.org/officeDocument/2006/relationships/slide" Target="slides/slide24.xml"/><Relationship Id="rId7" Type="http://schemas.openxmlformats.org/officeDocument/2006/relationships/slide" Target="slides/slide7.xml"/><Relationship Id="rId12" Type="http://schemas.openxmlformats.org/officeDocument/2006/relationships/slide" Target="slides/slide12.xml"/><Relationship Id="rId17" Type="http://schemas.openxmlformats.org/officeDocument/2006/relationships/slide" Target="slides/slide17.xml"/><Relationship Id="rId2" Type="http://schemas.openxmlformats.org/officeDocument/2006/relationships/slide" Target="slides/slide2.xml"/><Relationship Id="rId16" Type="http://schemas.openxmlformats.org/officeDocument/2006/relationships/slide" Target="slides/slide16.xml"/><Relationship Id="rId20" Type="http://schemas.openxmlformats.org/officeDocument/2006/relationships/slide" Target="slides/slide23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1.xml"/><Relationship Id="rId5" Type="http://schemas.openxmlformats.org/officeDocument/2006/relationships/slide" Target="slides/slide5.xml"/><Relationship Id="rId15" Type="http://schemas.openxmlformats.org/officeDocument/2006/relationships/slide" Target="slides/slide15.xml"/><Relationship Id="rId23" Type="http://schemas.openxmlformats.org/officeDocument/2006/relationships/slide" Target="slides/slide26.xml"/><Relationship Id="rId10" Type="http://schemas.openxmlformats.org/officeDocument/2006/relationships/slide" Target="slides/slide10.xml"/><Relationship Id="rId19" Type="http://schemas.openxmlformats.org/officeDocument/2006/relationships/slide" Target="slides/slide22.xml"/><Relationship Id="rId4" Type="http://schemas.openxmlformats.org/officeDocument/2006/relationships/slide" Target="slides/slide4.xml"/><Relationship Id="rId9" Type="http://schemas.openxmlformats.org/officeDocument/2006/relationships/slide" Target="slides/slide9.xml"/><Relationship Id="rId14" Type="http://schemas.openxmlformats.org/officeDocument/2006/relationships/slide" Target="slides/slide14.xml"/><Relationship Id="rId22" Type="http://schemas.openxmlformats.org/officeDocument/2006/relationships/slide" Target="slides/slide2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F1B9D1CF-ADCA-491F-82DE-979AA9C36D4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7805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DEF1B9B0-B6E5-42DA-AECF-101E85D2A68B}" type="slidenum">
              <a:rPr lang="en-GB" altLang="en-US" sz="1200" smtClean="0">
                <a:latin typeface="Times New Roman" pitchFamily="18" charset="0"/>
              </a:rPr>
              <a:pPr/>
              <a:t>1</a:t>
            </a:fld>
            <a:endParaRPr lang="en-GB" altLang="en-US" sz="1200" smtClean="0">
              <a:latin typeface="Times New Roman" pitchFamily="18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560334BC-C795-44AD-A41C-5C9D18AF9C69}" type="slidenum">
              <a:rPr lang="en-GB" altLang="en-US" sz="1200">
                <a:latin typeface="Times New Roman" pitchFamily="18" charset="0"/>
              </a:rPr>
              <a:pPr algn="r"/>
              <a:t>10</a:t>
            </a:fld>
            <a:endParaRPr lang="en-GB" altLang="en-US" sz="1200">
              <a:latin typeface="Times New Roman" pitchFamily="18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A06943B6-DEA2-4B50-B033-B750A7FC1781}" type="slidenum">
              <a:rPr lang="en-GB" altLang="en-US" sz="1200">
                <a:latin typeface="Times New Roman" pitchFamily="18" charset="0"/>
              </a:rPr>
              <a:pPr algn="r"/>
              <a:t>11</a:t>
            </a:fld>
            <a:endParaRPr lang="en-GB" altLang="en-US" sz="1200">
              <a:latin typeface="Times New Roman" pitchFamily="18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5D30EC81-53C7-4189-830A-2C62B6379392}" type="slidenum">
              <a:rPr lang="en-GB" altLang="en-US" sz="1200">
                <a:latin typeface="Times New Roman" pitchFamily="18" charset="0"/>
              </a:rPr>
              <a:pPr algn="r"/>
              <a:t>12</a:t>
            </a:fld>
            <a:endParaRPr lang="en-GB" altLang="en-US" sz="1200">
              <a:latin typeface="Times New Roman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DC6405C0-7E22-4F75-B758-737F3F2CE531}" type="slidenum">
              <a:rPr lang="en-GB" altLang="en-US" sz="1200">
                <a:latin typeface="Times New Roman" pitchFamily="18" charset="0"/>
              </a:rPr>
              <a:pPr algn="r"/>
              <a:t>13</a:t>
            </a:fld>
            <a:endParaRPr lang="en-GB" altLang="en-US" sz="1200">
              <a:latin typeface="Times New Roman" pitchFamily="18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CADFC675-D5DB-4441-ABDC-3204F67B15F6}" type="slidenum">
              <a:rPr lang="en-GB" altLang="en-US" sz="1200">
                <a:latin typeface="Times New Roman" pitchFamily="18" charset="0"/>
              </a:rPr>
              <a:pPr algn="r"/>
              <a:t>14</a:t>
            </a:fld>
            <a:endParaRPr lang="en-GB" altLang="en-US" sz="1200">
              <a:latin typeface="Times New Roman" pitchFamily="18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04A93EFC-2634-4673-A073-FA573929535A}" type="slidenum">
              <a:rPr lang="en-GB" altLang="en-US" sz="1200">
                <a:latin typeface="Times New Roman" pitchFamily="18" charset="0"/>
              </a:rPr>
              <a:pPr algn="r"/>
              <a:t>15</a:t>
            </a:fld>
            <a:endParaRPr lang="en-GB" altLang="en-US" sz="1200">
              <a:latin typeface="Times New Roman" pitchFamily="18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EB407D0E-D2E6-4B30-8B17-C71A53ABE18C}" type="slidenum">
              <a:rPr lang="en-GB" altLang="en-US" sz="1200">
                <a:latin typeface="Times New Roman" pitchFamily="18" charset="0"/>
              </a:rPr>
              <a:pPr algn="r"/>
              <a:t>16</a:t>
            </a:fld>
            <a:endParaRPr lang="en-GB" altLang="en-US" sz="1200">
              <a:latin typeface="Times New Roman" pitchFamily="18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8CD2603E-8566-4EF0-8ED8-FBB9AAC62410}" type="slidenum">
              <a:rPr lang="en-GB" altLang="en-US" sz="1200">
                <a:latin typeface="Times New Roman" pitchFamily="18" charset="0"/>
              </a:rPr>
              <a:pPr algn="r"/>
              <a:t>17</a:t>
            </a:fld>
            <a:endParaRPr lang="en-GB" altLang="en-US" sz="1200">
              <a:latin typeface="Times New Roman" pitchFamily="18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8CD2603E-8566-4EF0-8ED8-FBB9AAC62410}" type="slidenum">
              <a:rPr lang="en-GB" altLang="en-US" sz="1200">
                <a:latin typeface="Times New Roman" pitchFamily="18" charset="0"/>
              </a:rPr>
              <a:pPr algn="r"/>
              <a:t>18</a:t>
            </a:fld>
            <a:endParaRPr lang="en-GB" altLang="en-US" sz="1200">
              <a:latin typeface="Times New Roman" pitchFamily="18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8CD2603E-8566-4EF0-8ED8-FBB9AAC62410}" type="slidenum">
              <a:rPr lang="en-GB" altLang="en-US" sz="1200">
                <a:latin typeface="Times New Roman" pitchFamily="18" charset="0"/>
              </a:rPr>
              <a:pPr algn="r"/>
              <a:t>19</a:t>
            </a:fld>
            <a:endParaRPr lang="en-GB" altLang="en-US" sz="1200">
              <a:latin typeface="Times New Roman" pitchFamily="18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572696D9-8506-490F-9E5D-FB47EA19D7C1}" type="slidenum">
              <a:rPr lang="en-GB" altLang="en-US" sz="1200" smtClean="0">
                <a:latin typeface="Times New Roman" pitchFamily="18" charset="0"/>
              </a:rPr>
              <a:pPr/>
              <a:t>2</a:t>
            </a:fld>
            <a:endParaRPr lang="en-GB" altLang="en-US" sz="1200" smtClean="0">
              <a:latin typeface="Times New Roman" pitchFamily="18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8CD2603E-8566-4EF0-8ED8-FBB9AAC62410}" type="slidenum">
              <a:rPr lang="en-GB" altLang="en-US" sz="1200">
                <a:latin typeface="Times New Roman" pitchFamily="18" charset="0"/>
              </a:rPr>
              <a:pPr algn="r"/>
              <a:t>20</a:t>
            </a:fld>
            <a:endParaRPr lang="en-GB" altLang="en-US" sz="1200">
              <a:latin typeface="Times New Roman" pitchFamily="18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8CD2603E-8566-4EF0-8ED8-FBB9AAC62410}" type="slidenum">
              <a:rPr lang="en-GB" altLang="en-US" sz="1200">
                <a:latin typeface="Times New Roman" pitchFamily="18" charset="0"/>
              </a:rPr>
              <a:pPr algn="r"/>
              <a:t>21</a:t>
            </a:fld>
            <a:endParaRPr lang="en-GB" altLang="en-US" sz="1200">
              <a:latin typeface="Times New Roman" pitchFamily="18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1C1C2130-4D6A-49B6-A9C6-C4D5FE38AFBE}" type="slidenum">
              <a:rPr lang="en-GB" altLang="en-US" sz="1200">
                <a:latin typeface="Times New Roman" pitchFamily="18" charset="0"/>
              </a:rPr>
              <a:pPr algn="r"/>
              <a:t>22</a:t>
            </a:fld>
            <a:endParaRPr lang="en-GB" altLang="en-US" sz="1200">
              <a:latin typeface="Times New Roman" pitchFamily="18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399DC85D-39C9-445E-8621-81621BE819A8}" type="slidenum">
              <a:rPr lang="en-GB" altLang="en-US" sz="1200">
                <a:latin typeface="Times New Roman" pitchFamily="18" charset="0"/>
              </a:rPr>
              <a:pPr algn="r"/>
              <a:t>23</a:t>
            </a:fld>
            <a:endParaRPr lang="en-GB" altLang="en-US" sz="1200">
              <a:latin typeface="Times New Roman" pitchFamily="18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399DC85D-39C9-445E-8621-81621BE819A8}" type="slidenum">
              <a:rPr lang="en-GB" altLang="en-US" sz="1200">
                <a:latin typeface="Times New Roman" pitchFamily="18" charset="0"/>
              </a:rPr>
              <a:pPr algn="r"/>
              <a:t>24</a:t>
            </a:fld>
            <a:endParaRPr lang="en-GB" altLang="en-US" sz="1200">
              <a:latin typeface="Times New Roman" pitchFamily="18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399DC85D-39C9-445E-8621-81621BE819A8}" type="slidenum">
              <a:rPr lang="en-GB" altLang="en-US" sz="1200">
                <a:latin typeface="Times New Roman" pitchFamily="18" charset="0"/>
              </a:rPr>
              <a:pPr algn="r"/>
              <a:t>25</a:t>
            </a:fld>
            <a:endParaRPr lang="en-GB" altLang="en-US" sz="1200">
              <a:latin typeface="Times New Roman" pitchFamily="18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16EAE760-0A25-45F7-A179-AB671C8AA3E4}" type="slidenum">
              <a:rPr lang="en-GB" altLang="en-US" sz="1200">
                <a:latin typeface="Times New Roman" pitchFamily="18" charset="0"/>
              </a:rPr>
              <a:pPr algn="r"/>
              <a:t>26</a:t>
            </a:fld>
            <a:endParaRPr lang="en-GB" altLang="en-US" sz="1200">
              <a:latin typeface="Times New Roman" pitchFamily="18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E7EF5C03-A1C2-461C-A55A-14F90CB5434C}" type="slidenum">
              <a:rPr lang="en-GB" altLang="en-US" sz="1200" smtClean="0">
                <a:latin typeface="Times New Roman" pitchFamily="18" charset="0"/>
              </a:rPr>
              <a:pPr/>
              <a:t>3</a:t>
            </a:fld>
            <a:endParaRPr lang="en-GB" altLang="en-US" sz="1200" smtClean="0">
              <a:latin typeface="Times New Roman" pitchFamily="18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EA0FB316-1D5A-4346-A6B1-8D43259E1A8F}" type="slidenum">
              <a:rPr lang="en-GB" altLang="en-US" sz="1200">
                <a:latin typeface="Times New Roman" pitchFamily="18" charset="0"/>
              </a:rPr>
              <a:pPr algn="r"/>
              <a:t>4</a:t>
            </a:fld>
            <a:endParaRPr lang="en-GB" altLang="en-US" sz="1200">
              <a:latin typeface="Times New Roman" pitchFamily="18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24818032-3AFF-418B-803A-679D014D204E}" type="slidenum">
              <a:rPr lang="en-GB" altLang="en-US" sz="1200">
                <a:latin typeface="Times New Roman" pitchFamily="18" charset="0"/>
              </a:rPr>
              <a:pPr algn="r"/>
              <a:t>5</a:t>
            </a:fld>
            <a:endParaRPr lang="en-GB" altLang="en-US" sz="1200">
              <a:latin typeface="Times New Roman" pitchFamily="18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B21E4A65-56AC-4DFE-9B47-13038EEDA458}" type="slidenum">
              <a:rPr lang="en-GB" altLang="en-US" sz="1200">
                <a:latin typeface="Times New Roman" pitchFamily="18" charset="0"/>
              </a:rPr>
              <a:pPr algn="r"/>
              <a:t>6</a:t>
            </a:fld>
            <a:endParaRPr lang="en-GB" altLang="en-US" sz="1200">
              <a:latin typeface="Times New Roman" pitchFamily="18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5AB474BB-BD11-41A8-A270-59C4BC3D03AA}" type="slidenum">
              <a:rPr lang="en-GB" altLang="en-US" sz="1200">
                <a:latin typeface="Times New Roman" pitchFamily="18" charset="0"/>
              </a:rPr>
              <a:pPr algn="r"/>
              <a:t>7</a:t>
            </a:fld>
            <a:endParaRPr lang="en-GB" altLang="en-US" sz="1200">
              <a:latin typeface="Times New Roman" pitchFamily="18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AC23AAEC-2B11-4431-92C2-4E4BB42F1740}" type="slidenum">
              <a:rPr lang="en-GB" altLang="en-US" sz="1200">
                <a:latin typeface="Times New Roman" pitchFamily="18" charset="0"/>
              </a:rPr>
              <a:pPr algn="r"/>
              <a:t>8</a:t>
            </a:fld>
            <a:endParaRPr lang="en-GB" altLang="en-US" sz="1200">
              <a:latin typeface="Times New Roman" pitchFamily="18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AC23AAEC-2B11-4431-92C2-4E4BB42F1740}" type="slidenum">
              <a:rPr lang="en-GB" altLang="en-US" sz="1200">
                <a:latin typeface="Times New Roman" pitchFamily="18" charset="0"/>
              </a:rPr>
              <a:pPr algn="r"/>
              <a:t>9</a:t>
            </a:fld>
            <a:endParaRPr lang="en-GB" altLang="en-US" sz="1200">
              <a:latin typeface="Times New Roman" pitchFamily="18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E1354D-D39D-47CE-94D7-CC9C813EF4D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817813"/>
      </p:ext>
    </p:extLst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DC06E-EF94-476D-BB9D-EBCD8DF3EA4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6439003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6522D6-C399-4AB4-B99D-8896840D46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227306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965EC6-16FB-4D83-8D8A-DCB2956BFA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804979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71D5B-186B-4E04-A2BF-04F44627EE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9354433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F3EF5-95DC-45D5-872B-02EC4412C6C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1838155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7D3677-299E-400E-8813-5069AAEE291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1238461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F895B9-965B-4760-8FEF-0A19CD2E353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984855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561AA-8116-428B-8B8C-93C214EDE9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6663850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B156EB-9941-482C-87C9-843A4CDA7EB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3484911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515FA-D8BC-4FD1-9B18-6E588F7E680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0357402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3300"/>
            </a:gs>
            <a:gs pos="50000">
              <a:srgbClr val="2F1800"/>
            </a:gs>
            <a:gs pos="100000">
              <a:srgbClr val="663300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2A114368-B049-4412-B470-36EBA10DC73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838200"/>
            <a:ext cx="8077200" cy="2743200"/>
          </a:xfrm>
        </p:spPr>
        <p:txBody>
          <a:bodyPr/>
          <a:lstStyle/>
          <a:p>
            <a:r>
              <a:rPr lang="en-GB" altLang="en-US" sz="5400" b="1" i="1" dirty="0" err="1" smtClean="0">
                <a:latin typeface="Arial" charset="0"/>
              </a:rPr>
              <a:t>GoodOO</a:t>
            </a:r>
            <a:r>
              <a:rPr lang="en-GB" altLang="en-US" sz="5400" b="1" i="1" dirty="0">
                <a:latin typeface="Arial" charset="0"/>
              </a:rPr>
              <a:t/>
            </a:r>
            <a:br>
              <a:rPr lang="en-GB" altLang="en-US" sz="5400" b="1" i="1" dirty="0">
                <a:latin typeface="Arial" charset="0"/>
              </a:rPr>
            </a:br>
            <a:r>
              <a:rPr lang="en-GB" altLang="en-US" sz="5400" b="1" i="1" dirty="0" smtClean="0">
                <a:latin typeface="Arial" charset="0"/>
              </a:rPr>
              <a:t>Programming Practice</a:t>
            </a:r>
            <a:br>
              <a:rPr lang="en-GB" altLang="en-US" sz="5400" b="1" i="1" dirty="0" smtClean="0">
                <a:latin typeface="Arial" charset="0"/>
              </a:rPr>
            </a:br>
            <a:r>
              <a:rPr lang="en-GB" altLang="en-US" sz="5400" b="1" i="1" dirty="0" smtClean="0">
                <a:latin typeface="Arial" charset="0"/>
              </a:rPr>
              <a:t>in Java</a:t>
            </a:r>
            <a:endParaRPr lang="en-GB" altLang="en-US" sz="4000" dirty="0" smtClean="0">
              <a:latin typeface="Arial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724400"/>
            <a:ext cx="9144000" cy="2133600"/>
          </a:xfrm>
        </p:spPr>
        <p:txBody>
          <a:bodyPr/>
          <a:lstStyle/>
          <a:p>
            <a:r>
              <a:rPr lang="en-GB" altLang="en-US" sz="2400" dirty="0" smtClean="0">
                <a:latin typeface="Arial" charset="0"/>
              </a:rPr>
              <a:t>© Allan C. </a:t>
            </a:r>
            <a:r>
              <a:rPr lang="en-GB" altLang="en-US" sz="2400" dirty="0" smtClean="0">
                <a:latin typeface="Arial" charset="0"/>
              </a:rPr>
              <a:t>Milne</a:t>
            </a:r>
            <a:endParaRPr lang="en-GB" altLang="en-US" sz="2400" dirty="0" smtClean="0">
              <a:latin typeface="Arial" charset="0"/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8343744" y="6710363"/>
            <a:ext cx="639919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r>
              <a:rPr lang="en-GB" altLang="en-US" sz="800" i="1" dirty="0" smtClean="0"/>
              <a:t>v14.12.12</a:t>
            </a:r>
            <a:endParaRPr lang="en-GB" altLang="en-US" sz="800" i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algn="l"/>
            <a:r>
              <a:rPr lang="en-US" altLang="en-US" b="1" smtClean="0">
                <a:latin typeface="Arial" charset="0"/>
              </a:rPr>
              <a:t>State.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066800"/>
            <a:ext cx="7772400" cy="5213735"/>
          </a:xfrm>
        </p:spPr>
        <p:txBody>
          <a:bodyPr>
            <a:spAutoFit/>
          </a:bodyPr>
          <a:lstStyle/>
          <a:p>
            <a:r>
              <a:rPr lang="en-US" altLang="en-US" dirty="0" smtClean="0">
                <a:latin typeface="Arial" charset="0"/>
              </a:rPr>
              <a:t>An object has an internal state.</a:t>
            </a:r>
          </a:p>
          <a:p>
            <a:pPr lvl="1"/>
            <a:r>
              <a:rPr lang="en-US" altLang="en-US" dirty="0" smtClean="0">
                <a:latin typeface="Arial" charset="0"/>
              </a:rPr>
              <a:t>Normally Defined by fields.</a:t>
            </a:r>
          </a:p>
          <a:p>
            <a:r>
              <a:rPr lang="en-US" altLang="en-US" dirty="0" smtClean="0">
                <a:latin typeface="Arial" charset="0"/>
              </a:rPr>
              <a:t>Always make fields private;</a:t>
            </a:r>
          </a:p>
          <a:p>
            <a:pPr lvl="1"/>
            <a:r>
              <a:rPr lang="en-US" altLang="en-US" dirty="0" smtClean="0">
                <a:latin typeface="Arial" charset="0"/>
              </a:rPr>
              <a:t>If a client needs access then expose a public getter and/or setter method.</a:t>
            </a:r>
          </a:p>
          <a:p>
            <a:pPr lvl="1"/>
            <a:r>
              <a:rPr lang="en-US" altLang="en-US" dirty="0" smtClean="0">
                <a:latin typeface="Arial" charset="0"/>
              </a:rPr>
              <a:t>Why is it bad practice to have public fields?</a:t>
            </a:r>
          </a:p>
          <a:p>
            <a:r>
              <a:rPr lang="en-US" altLang="en-US" dirty="0" smtClean="0">
                <a:latin typeface="Arial" charset="0"/>
              </a:rPr>
              <a:t>Differentiate between fields that are </a:t>
            </a:r>
          </a:p>
          <a:p>
            <a:pPr lvl="1"/>
            <a:r>
              <a:rPr lang="en-US" altLang="en-US" dirty="0" smtClean="0">
                <a:latin typeface="Arial" charset="0"/>
              </a:rPr>
              <a:t>fundamental to the object being modelled; and</a:t>
            </a:r>
          </a:p>
          <a:p>
            <a:pPr lvl="1"/>
            <a:r>
              <a:rPr lang="en-US" altLang="en-US" dirty="0" smtClean="0">
                <a:latin typeface="Arial" charset="0"/>
              </a:rPr>
              <a:t>Part of the internal implementation.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algn="l"/>
            <a:r>
              <a:rPr lang="en-US" altLang="en-US" b="1" dirty="0" smtClean="0">
                <a:latin typeface="Arial" charset="0"/>
              </a:rPr>
              <a:t>Constructor methods.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295400"/>
            <a:ext cx="7772400" cy="4844403"/>
          </a:xfrm>
        </p:spPr>
        <p:txBody>
          <a:bodyPr>
            <a:spAutoFit/>
          </a:bodyPr>
          <a:lstStyle/>
          <a:p>
            <a:r>
              <a:rPr lang="en-US" altLang="en-US" dirty="0" smtClean="0">
                <a:latin typeface="Arial" charset="0"/>
              </a:rPr>
              <a:t>Constructors define how objects of the class can be created (or instantiated).</a:t>
            </a:r>
          </a:p>
          <a:p>
            <a:r>
              <a:rPr lang="en-US" altLang="en-US" dirty="0" smtClean="0">
                <a:latin typeface="Arial" charset="0"/>
              </a:rPr>
              <a:t>Overloaded constructors allow alternative client usage.</a:t>
            </a:r>
          </a:p>
          <a:p>
            <a:r>
              <a:rPr lang="en-US" altLang="en-US" dirty="0" smtClean="0">
                <a:latin typeface="Arial" charset="0"/>
              </a:rPr>
              <a:t>The role of a constructor is normally to </a:t>
            </a:r>
            <a:r>
              <a:rPr lang="en-US" altLang="en-US" dirty="0" err="1" smtClean="0">
                <a:latin typeface="Arial" charset="0"/>
              </a:rPr>
              <a:t>initialise</a:t>
            </a:r>
            <a:r>
              <a:rPr lang="en-US" altLang="en-US" dirty="0" smtClean="0">
                <a:latin typeface="Arial" charset="0"/>
              </a:rPr>
              <a:t> the state of the object;</a:t>
            </a:r>
          </a:p>
          <a:p>
            <a:pPr lvl="1"/>
            <a:r>
              <a:rPr lang="en-US" altLang="en-US" dirty="0" smtClean="0">
                <a:latin typeface="Arial" charset="0"/>
              </a:rPr>
              <a:t>i.e. the values of the fields.</a:t>
            </a:r>
          </a:p>
          <a:p>
            <a:r>
              <a:rPr lang="en-US" altLang="en-US" dirty="0" smtClean="0">
                <a:latin typeface="Arial" charset="0"/>
              </a:rPr>
              <a:t>The </a:t>
            </a:r>
            <a:r>
              <a:rPr lang="en-US" altLang="en-US" i="1" dirty="0" smtClean="0">
                <a:latin typeface="Arial" charset="0"/>
              </a:rPr>
              <a:t>TiledMap3_0</a:t>
            </a:r>
            <a:r>
              <a:rPr lang="en-US" altLang="en-US" dirty="0" smtClean="0">
                <a:latin typeface="Arial" charset="0"/>
              </a:rPr>
              <a:t> constructor fully defines the initial state of an object.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algn="l"/>
            <a:r>
              <a:rPr lang="en-US" altLang="en-US" b="1" dirty="0" smtClean="0">
                <a:latin typeface="Arial" charset="0"/>
              </a:rPr>
              <a:t>What About </a:t>
            </a:r>
            <a:r>
              <a:rPr lang="en-US" altLang="en-US" b="1" i="1" dirty="0" smtClean="0">
                <a:latin typeface="Arial" charset="0"/>
              </a:rPr>
              <a:t>TiledMap3_0() </a:t>
            </a:r>
            <a:r>
              <a:rPr lang="en-US" altLang="en-US" b="1" dirty="0" smtClean="0">
                <a:latin typeface="Arial" charset="0"/>
              </a:rPr>
              <a:t>?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295400"/>
            <a:ext cx="7772400" cy="4179888"/>
          </a:xfrm>
        </p:spPr>
        <p:txBody>
          <a:bodyPr>
            <a:spAutoFit/>
          </a:bodyPr>
          <a:lstStyle/>
          <a:p>
            <a:r>
              <a:rPr lang="en-US" altLang="en-US" dirty="0" smtClean="0">
                <a:latin typeface="Arial" charset="0"/>
              </a:rPr>
              <a:t>Would </a:t>
            </a:r>
            <a:r>
              <a:rPr lang="en-US" altLang="en-US" dirty="0" err="1" smtClean="0">
                <a:latin typeface="Arial" charset="0"/>
              </a:rPr>
              <a:t>initialise</a:t>
            </a:r>
            <a:r>
              <a:rPr lang="en-US" altLang="en-US" dirty="0" smtClean="0">
                <a:latin typeface="Arial" charset="0"/>
              </a:rPr>
              <a:t> an “empty” object.</a:t>
            </a:r>
          </a:p>
          <a:p>
            <a:r>
              <a:rPr lang="en-US" altLang="en-US" dirty="0" smtClean="0">
                <a:latin typeface="Arial" charset="0"/>
              </a:rPr>
              <a:t>Consider the implications of this:</a:t>
            </a:r>
          </a:p>
          <a:p>
            <a:pPr lvl="1"/>
            <a:r>
              <a:rPr lang="en-US" altLang="en-US" dirty="0" smtClean="0">
                <a:latin typeface="Arial" charset="0"/>
              </a:rPr>
              <a:t>Does an empty object have a meaning in the problem domain?</a:t>
            </a:r>
          </a:p>
          <a:p>
            <a:pPr lvl="1"/>
            <a:r>
              <a:rPr lang="en-US" altLang="en-US" dirty="0" smtClean="0">
                <a:latin typeface="Arial" charset="0"/>
              </a:rPr>
              <a:t>fields now require setter properties.</a:t>
            </a:r>
          </a:p>
          <a:p>
            <a:pPr lvl="1"/>
            <a:r>
              <a:rPr lang="en-US" altLang="en-US" dirty="0" smtClean="0">
                <a:latin typeface="Arial" charset="0"/>
              </a:rPr>
              <a:t>Compromises security with respect to read-only fields.</a:t>
            </a:r>
          </a:p>
          <a:p>
            <a:r>
              <a:rPr lang="en-US" altLang="en-US" dirty="0" smtClean="0">
                <a:latin typeface="Arial" charset="0"/>
              </a:rPr>
              <a:t>Often a sign of laziness in design.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algn="l"/>
            <a:r>
              <a:rPr lang="en-US" altLang="en-US" b="1" smtClean="0">
                <a:latin typeface="Arial" charset="0"/>
              </a:rPr>
              <a:t>Get or Set?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979715"/>
            <a:ext cx="7772400" cy="5632450"/>
          </a:xfrm>
        </p:spPr>
        <p:txBody>
          <a:bodyPr>
            <a:spAutoFit/>
          </a:bodyPr>
          <a:lstStyle/>
          <a:p>
            <a:r>
              <a:rPr lang="en-US" altLang="en-US" dirty="0" smtClean="0">
                <a:latin typeface="Arial" charset="0"/>
              </a:rPr>
              <a:t>The combination of get and set for a field relates to whether it is </a:t>
            </a:r>
          </a:p>
          <a:p>
            <a:pPr lvl="1"/>
            <a:r>
              <a:rPr lang="en-US" altLang="en-US" dirty="0" smtClean="0">
                <a:latin typeface="Arial" charset="0"/>
              </a:rPr>
              <a:t>read-only, </a:t>
            </a:r>
          </a:p>
          <a:p>
            <a:pPr lvl="1"/>
            <a:r>
              <a:rPr lang="en-US" altLang="en-US" dirty="0" smtClean="0">
                <a:latin typeface="Arial" charset="0"/>
              </a:rPr>
              <a:t>write-only, or </a:t>
            </a:r>
          </a:p>
          <a:p>
            <a:pPr lvl="1"/>
            <a:r>
              <a:rPr lang="en-US" altLang="en-US" dirty="0" smtClean="0">
                <a:latin typeface="Arial" charset="0"/>
              </a:rPr>
              <a:t>read-write.</a:t>
            </a:r>
          </a:p>
          <a:p>
            <a:r>
              <a:rPr lang="en-US" altLang="en-US" dirty="0" smtClean="0">
                <a:latin typeface="Arial" charset="0"/>
              </a:rPr>
              <a:t>Choose the get/set for good reasons;</a:t>
            </a:r>
          </a:p>
          <a:p>
            <a:pPr lvl="1"/>
            <a:r>
              <a:rPr lang="en-US" altLang="en-US" dirty="0" smtClean="0">
                <a:latin typeface="Arial" charset="0"/>
              </a:rPr>
              <a:t>Think about how it is used;</a:t>
            </a:r>
          </a:p>
          <a:p>
            <a:pPr lvl="1"/>
            <a:r>
              <a:rPr lang="en-US" altLang="en-US" dirty="0" smtClean="0">
                <a:latin typeface="Arial" charset="0"/>
              </a:rPr>
              <a:t>What attribute of the entity being modelled does it represent?</a:t>
            </a:r>
          </a:p>
          <a:p>
            <a:pPr lvl="1"/>
            <a:r>
              <a:rPr lang="en-US" altLang="en-US" dirty="0" smtClean="0">
                <a:latin typeface="Arial" charset="0"/>
              </a:rPr>
              <a:t>Does the access reflect how this attribute is exposed by the real entity?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algn="l"/>
            <a:r>
              <a:rPr lang="en-US" altLang="en-US" b="1" dirty="0" smtClean="0">
                <a:latin typeface="Arial" charset="0"/>
              </a:rPr>
              <a:t>Consider validation.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295400"/>
            <a:ext cx="7772400" cy="3194050"/>
          </a:xfrm>
        </p:spPr>
        <p:txBody>
          <a:bodyPr>
            <a:spAutoFit/>
          </a:bodyPr>
          <a:lstStyle/>
          <a:p>
            <a:r>
              <a:rPr lang="en-US" altLang="en-US" dirty="0" smtClean="0">
                <a:latin typeface="Arial" charset="0"/>
              </a:rPr>
              <a:t>A setter method should validate that the value being set is valid.</a:t>
            </a:r>
          </a:p>
          <a:p>
            <a:r>
              <a:rPr lang="en-US" altLang="en-US" dirty="0" smtClean="0">
                <a:latin typeface="Arial" charset="0"/>
              </a:rPr>
              <a:t>See the </a:t>
            </a:r>
            <a:r>
              <a:rPr lang="en-US" altLang="en-US" dirty="0" err="1" smtClean="0">
                <a:latin typeface="Arial" charset="0"/>
              </a:rPr>
              <a:t>Set</a:t>
            </a:r>
            <a:r>
              <a:rPr lang="en-US" altLang="en-US" i="1" dirty="0" err="1" smtClean="0">
                <a:latin typeface="Arial" charset="0"/>
              </a:rPr>
              <a:t>UnitPrice</a:t>
            </a:r>
            <a:r>
              <a:rPr lang="en-US" altLang="en-US" i="1" dirty="0" smtClean="0">
                <a:latin typeface="Arial" charset="0"/>
              </a:rPr>
              <a:t>()</a:t>
            </a:r>
            <a:r>
              <a:rPr lang="en-US" altLang="en-US" dirty="0" smtClean="0">
                <a:latin typeface="Arial" charset="0"/>
              </a:rPr>
              <a:t> method for one approach.</a:t>
            </a:r>
          </a:p>
          <a:p>
            <a:pPr lvl="1"/>
            <a:r>
              <a:rPr lang="en-US" altLang="en-US" dirty="0" smtClean="0">
                <a:latin typeface="Arial" charset="0"/>
              </a:rPr>
              <a:t>What does it do?</a:t>
            </a:r>
          </a:p>
          <a:p>
            <a:pPr lvl="1"/>
            <a:r>
              <a:rPr lang="en-US" altLang="en-US" dirty="0" smtClean="0">
                <a:latin typeface="Arial" charset="0"/>
              </a:rPr>
              <a:t>What else might it have done?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algn="l"/>
            <a:r>
              <a:rPr lang="en-US" altLang="en-US" b="1" dirty="0" err="1" smtClean="0">
                <a:latin typeface="Arial" charset="0"/>
              </a:rPr>
              <a:t>Behaviour</a:t>
            </a:r>
            <a:r>
              <a:rPr lang="en-US" altLang="en-US" b="1" dirty="0" smtClean="0">
                <a:latin typeface="Arial" charset="0"/>
              </a:rPr>
              <a:t> and methods.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251857"/>
            <a:ext cx="7772400" cy="3859518"/>
          </a:xfrm>
        </p:spPr>
        <p:txBody>
          <a:bodyPr>
            <a:spAutoFit/>
          </a:bodyPr>
          <a:lstStyle/>
          <a:p>
            <a:r>
              <a:rPr lang="en-US" altLang="en-US" sz="2400" dirty="0" smtClean="0">
                <a:latin typeface="Arial" charset="0"/>
              </a:rPr>
              <a:t>Public methods define the </a:t>
            </a:r>
            <a:r>
              <a:rPr lang="en-US" altLang="en-US" sz="2400" dirty="0" err="1" smtClean="0">
                <a:latin typeface="Arial" charset="0"/>
              </a:rPr>
              <a:t>behaviour</a:t>
            </a:r>
            <a:r>
              <a:rPr lang="en-US" altLang="en-US" sz="2400" dirty="0" smtClean="0">
                <a:latin typeface="Arial" charset="0"/>
              </a:rPr>
              <a:t> that objects of the class exhibit;</a:t>
            </a:r>
          </a:p>
          <a:p>
            <a:pPr lvl="1"/>
            <a:r>
              <a:rPr lang="en-US" altLang="en-US" sz="2400" dirty="0" smtClean="0">
                <a:latin typeface="Arial" charset="0"/>
              </a:rPr>
              <a:t>the public API.</a:t>
            </a:r>
          </a:p>
          <a:p>
            <a:r>
              <a:rPr lang="en-US" altLang="en-US" sz="2400" dirty="0" smtClean="0">
                <a:latin typeface="Arial" charset="0"/>
              </a:rPr>
              <a:t>These should reflect the </a:t>
            </a:r>
            <a:r>
              <a:rPr lang="en-US" altLang="en-US" sz="2400" dirty="0" err="1" smtClean="0">
                <a:latin typeface="Arial" charset="0"/>
              </a:rPr>
              <a:t>behaviour</a:t>
            </a:r>
            <a:r>
              <a:rPr lang="en-US" altLang="en-US" sz="2400" dirty="0" smtClean="0">
                <a:latin typeface="Arial" charset="0"/>
              </a:rPr>
              <a:t> of the entity being modelled.</a:t>
            </a:r>
          </a:p>
          <a:p>
            <a:r>
              <a:rPr lang="en-US" altLang="en-US" sz="2400" dirty="0" smtClean="0">
                <a:latin typeface="Arial" charset="0"/>
              </a:rPr>
              <a:t>Think first about </a:t>
            </a:r>
            <a:r>
              <a:rPr lang="en-US" altLang="en-US" sz="2400" b="1" u="sng" dirty="0" smtClean="0">
                <a:latin typeface="Arial" charset="0"/>
              </a:rPr>
              <a:t>WHAT</a:t>
            </a:r>
            <a:r>
              <a:rPr lang="en-US" altLang="en-US" sz="2400" dirty="0" smtClean="0">
                <a:latin typeface="Arial" charset="0"/>
              </a:rPr>
              <a:t> the method does;</a:t>
            </a:r>
          </a:p>
          <a:p>
            <a:pPr lvl="1"/>
            <a:r>
              <a:rPr lang="en-US" altLang="en-US" sz="2400" dirty="0" smtClean="0">
                <a:latin typeface="Arial" charset="0"/>
              </a:rPr>
              <a:t>This defines the method signature.</a:t>
            </a:r>
          </a:p>
          <a:p>
            <a:r>
              <a:rPr lang="en-US" altLang="en-US" sz="2400" dirty="0" smtClean="0">
                <a:latin typeface="Arial" charset="0"/>
              </a:rPr>
              <a:t>Only then think about </a:t>
            </a:r>
            <a:r>
              <a:rPr lang="en-US" altLang="en-US" sz="2400" b="1" u="sng" dirty="0" smtClean="0">
                <a:latin typeface="Arial" charset="0"/>
              </a:rPr>
              <a:t>HOW</a:t>
            </a:r>
            <a:r>
              <a:rPr lang="en-US" altLang="en-US" sz="2400" dirty="0" smtClean="0">
                <a:latin typeface="Arial" charset="0"/>
              </a:rPr>
              <a:t> the method will do it.</a:t>
            </a:r>
          </a:p>
          <a:p>
            <a:pPr lvl="1"/>
            <a:r>
              <a:rPr lang="en-US" altLang="en-US" sz="2400" dirty="0" smtClean="0">
                <a:latin typeface="Arial" charset="0"/>
              </a:rPr>
              <a:t>This is the implementation of the method body.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algn="l"/>
            <a:r>
              <a:rPr lang="en-US" altLang="en-US" b="1" dirty="0" smtClean="0">
                <a:latin typeface="Arial" charset="0"/>
              </a:rPr>
              <a:t>We need to know …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295400"/>
            <a:ext cx="7772400" cy="4357688"/>
          </a:xfrm>
        </p:spPr>
        <p:txBody>
          <a:bodyPr>
            <a:spAutoFit/>
          </a:bodyPr>
          <a:lstStyle/>
          <a:p>
            <a:r>
              <a:rPr lang="en-US" altLang="en-US" dirty="0" smtClean="0">
                <a:latin typeface="Arial" charset="0"/>
              </a:rPr>
              <a:t>what a method does;</a:t>
            </a:r>
          </a:p>
          <a:p>
            <a:pPr lvl="1"/>
            <a:r>
              <a:rPr lang="en-US" altLang="en-US" dirty="0" smtClean="0">
                <a:latin typeface="Arial" charset="0"/>
              </a:rPr>
              <a:t>reflected in the name.</a:t>
            </a:r>
          </a:p>
          <a:p>
            <a:r>
              <a:rPr lang="en-US" altLang="en-US" dirty="0" smtClean="0">
                <a:latin typeface="Arial" charset="0"/>
              </a:rPr>
              <a:t>what information it requires;</a:t>
            </a:r>
          </a:p>
          <a:p>
            <a:pPr lvl="1"/>
            <a:r>
              <a:rPr lang="en-US" altLang="en-US" dirty="0" smtClean="0">
                <a:latin typeface="Arial" charset="0"/>
              </a:rPr>
              <a:t>defined by the formal parameters.</a:t>
            </a:r>
          </a:p>
          <a:p>
            <a:r>
              <a:rPr lang="en-US" altLang="en-US" dirty="0" smtClean="0">
                <a:latin typeface="Arial" charset="0"/>
              </a:rPr>
              <a:t>what the method returns;</a:t>
            </a:r>
          </a:p>
          <a:p>
            <a:pPr lvl="1"/>
            <a:r>
              <a:rPr lang="en-US" altLang="en-US" dirty="0" smtClean="0">
                <a:latin typeface="Arial" charset="0"/>
              </a:rPr>
              <a:t>its return value type.</a:t>
            </a:r>
          </a:p>
          <a:p>
            <a:r>
              <a:rPr lang="en-US" altLang="en-US" dirty="0" smtClean="0">
                <a:latin typeface="Arial" charset="0"/>
              </a:rPr>
              <a:t>This information forms the method signature.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algn="l"/>
            <a:r>
              <a:rPr lang="en-US" altLang="en-US" b="1" dirty="0" smtClean="0">
                <a:latin typeface="Arial" charset="0"/>
              </a:rPr>
              <a:t>Document this.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295400"/>
            <a:ext cx="7772400" cy="4616450"/>
          </a:xfrm>
        </p:spPr>
        <p:txBody>
          <a:bodyPr>
            <a:spAutoFit/>
          </a:bodyPr>
          <a:lstStyle/>
          <a:p>
            <a:r>
              <a:rPr lang="en-US" altLang="en-US" dirty="0" smtClean="0">
                <a:latin typeface="Arial" charset="0"/>
              </a:rPr>
              <a:t>It is good practice to document this for each method via comments.</a:t>
            </a:r>
          </a:p>
          <a:p>
            <a:r>
              <a:rPr lang="en-US" altLang="en-US" dirty="0" smtClean="0">
                <a:latin typeface="Arial" charset="0"/>
              </a:rPr>
              <a:t>Remember the reader is assumed to be able to read the Java code so document </a:t>
            </a:r>
          </a:p>
          <a:p>
            <a:pPr lvl="1"/>
            <a:r>
              <a:rPr lang="en-US" altLang="en-US" dirty="0" smtClean="0">
                <a:latin typeface="Arial" charset="0"/>
              </a:rPr>
              <a:t>the role of the method;</a:t>
            </a:r>
          </a:p>
          <a:p>
            <a:pPr lvl="1"/>
            <a:r>
              <a:rPr lang="en-US" altLang="en-US" dirty="0" smtClean="0">
                <a:latin typeface="Arial" charset="0"/>
              </a:rPr>
              <a:t>what the parameters represent;</a:t>
            </a:r>
          </a:p>
          <a:p>
            <a:pPr lvl="1"/>
            <a:r>
              <a:rPr lang="en-US" altLang="en-US" dirty="0" smtClean="0">
                <a:latin typeface="Arial" charset="0"/>
              </a:rPr>
              <a:t>what the return value means.</a:t>
            </a:r>
          </a:p>
          <a:p>
            <a:pPr lvl="1"/>
            <a:r>
              <a:rPr lang="en-US" altLang="en-US" dirty="0" smtClean="0">
                <a:latin typeface="Arial" charset="0"/>
              </a:rPr>
              <a:t>all this in the context of the problem domain, not Java code.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algn="l"/>
            <a:r>
              <a:rPr lang="en-US" altLang="en-US" b="1" dirty="0" smtClean="0">
                <a:latin typeface="Arial" charset="0"/>
              </a:rPr>
              <a:t>The </a:t>
            </a:r>
            <a:r>
              <a:rPr lang="en-US" altLang="en-US" b="1" i="1" dirty="0" smtClean="0">
                <a:latin typeface="Arial" charset="0"/>
              </a:rPr>
              <a:t>final</a:t>
            </a:r>
            <a:r>
              <a:rPr lang="en-US" altLang="en-US" b="1" dirty="0" smtClean="0">
                <a:latin typeface="Arial" charset="0"/>
              </a:rPr>
              <a:t> keyword.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295400"/>
            <a:ext cx="7772400" cy="2566857"/>
          </a:xfrm>
        </p:spPr>
        <p:txBody>
          <a:bodyPr>
            <a:spAutoFit/>
          </a:bodyPr>
          <a:lstStyle/>
          <a:p>
            <a:r>
              <a:rPr lang="en-US" altLang="en-US" dirty="0" smtClean="0">
                <a:latin typeface="Arial" charset="0"/>
              </a:rPr>
              <a:t>Use liberally in your code to </a:t>
            </a:r>
          </a:p>
          <a:p>
            <a:pPr lvl="1"/>
            <a:r>
              <a:rPr lang="en-US" altLang="en-US" dirty="0" smtClean="0">
                <a:latin typeface="Arial" charset="0"/>
              </a:rPr>
              <a:t>document your </a:t>
            </a:r>
            <a:r>
              <a:rPr lang="en-US" altLang="en-US" dirty="0" err="1" smtClean="0">
                <a:latin typeface="Arial" charset="0"/>
              </a:rPr>
              <a:t>menaing</a:t>
            </a:r>
            <a:r>
              <a:rPr lang="en-US" altLang="en-US" dirty="0" smtClean="0">
                <a:latin typeface="Arial" charset="0"/>
              </a:rPr>
              <a:t>;</a:t>
            </a:r>
          </a:p>
          <a:p>
            <a:pPr lvl="1"/>
            <a:r>
              <a:rPr lang="en-US" altLang="en-US" dirty="0" smtClean="0">
                <a:latin typeface="Arial" charset="0"/>
              </a:rPr>
              <a:t>allow the Java compiler to </a:t>
            </a:r>
            <a:r>
              <a:rPr lang="en-US" altLang="en-US" dirty="0" err="1" smtClean="0">
                <a:latin typeface="Arial" charset="0"/>
              </a:rPr>
              <a:t>optimise</a:t>
            </a:r>
            <a:r>
              <a:rPr lang="en-US" altLang="en-US" dirty="0" smtClean="0">
                <a:latin typeface="Arial" charset="0"/>
              </a:rPr>
              <a:t>.</a:t>
            </a:r>
          </a:p>
          <a:p>
            <a:pPr lvl="1"/>
            <a:r>
              <a:rPr lang="en-US" altLang="en-US" dirty="0" smtClean="0">
                <a:latin typeface="Arial" charset="0"/>
              </a:rPr>
              <a:t>The use of this keyword has different meanings for different Java components.</a:t>
            </a:r>
          </a:p>
        </p:txBody>
      </p:sp>
    </p:spTree>
    <p:extLst>
      <p:ext uri="{BB962C8B-B14F-4D97-AF65-F5344CB8AC3E}">
        <p14:creationId xmlns:p14="http://schemas.microsoft.com/office/powerpoint/2010/main" val="212275298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algn="l"/>
            <a:r>
              <a:rPr lang="en-US" altLang="en-US" b="1" i="1" dirty="0" smtClean="0">
                <a:latin typeface="Arial" charset="0"/>
              </a:rPr>
              <a:t>final</a:t>
            </a:r>
            <a:r>
              <a:rPr lang="en-US" altLang="en-US" b="1" dirty="0" smtClean="0">
                <a:latin typeface="Arial" charset="0"/>
              </a:rPr>
              <a:t> classes.</a:t>
            </a:r>
            <a:endParaRPr lang="en-US" altLang="en-US" b="1" i="1" dirty="0" smtClean="0">
              <a:latin typeface="Arial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295400"/>
            <a:ext cx="7772400" cy="3834896"/>
          </a:xfrm>
        </p:spPr>
        <p:txBody>
          <a:bodyPr>
            <a:spAutoFit/>
          </a:bodyPr>
          <a:lstStyle/>
          <a:p>
            <a:r>
              <a:rPr lang="en-US" altLang="en-US" dirty="0" smtClean="0">
                <a:latin typeface="Arial" charset="0"/>
              </a:rPr>
              <a:t>The class cannot be </a:t>
            </a:r>
            <a:r>
              <a:rPr lang="en-US" altLang="en-US" dirty="0" err="1" smtClean="0">
                <a:latin typeface="Arial" charset="0"/>
              </a:rPr>
              <a:t>subclassed</a:t>
            </a:r>
            <a:r>
              <a:rPr lang="en-US" altLang="en-US" dirty="0" smtClean="0">
                <a:latin typeface="Arial" charset="0"/>
              </a:rPr>
              <a:t>.</a:t>
            </a:r>
          </a:p>
          <a:p>
            <a:r>
              <a:rPr lang="en-US" altLang="en-US" dirty="0" smtClean="0">
                <a:latin typeface="Arial" charset="0"/>
              </a:rPr>
              <a:t>All methods are implicitly </a:t>
            </a:r>
            <a:r>
              <a:rPr lang="en-US" altLang="en-US" i="1" dirty="0" smtClean="0">
                <a:latin typeface="Arial" charset="0"/>
              </a:rPr>
              <a:t>final</a:t>
            </a:r>
            <a:r>
              <a:rPr lang="en-US" altLang="en-US" dirty="0" smtClean="0">
                <a:latin typeface="Arial" charset="0"/>
              </a:rPr>
              <a:t>.</a:t>
            </a:r>
          </a:p>
          <a:p>
            <a:r>
              <a:rPr lang="en-US" altLang="en-US" dirty="0" smtClean="0">
                <a:latin typeface="Arial" charset="0"/>
              </a:rPr>
              <a:t>Makes a secure class that you know cannot be compromised by a subclass overriding its state and </a:t>
            </a:r>
            <a:r>
              <a:rPr lang="en-US" altLang="en-US" dirty="0" err="1" smtClean="0">
                <a:latin typeface="Arial" charset="0"/>
              </a:rPr>
              <a:t>behaviour</a:t>
            </a:r>
            <a:r>
              <a:rPr lang="en-US" altLang="en-US" dirty="0" smtClean="0">
                <a:latin typeface="Arial" charset="0"/>
              </a:rPr>
              <a:t>.</a:t>
            </a:r>
          </a:p>
          <a:p>
            <a:r>
              <a:rPr lang="en-US" altLang="en-US" dirty="0" smtClean="0">
                <a:latin typeface="Arial" charset="0"/>
              </a:rPr>
              <a:t>Allows for efficient representation by the compiler.</a:t>
            </a:r>
          </a:p>
        </p:txBody>
      </p:sp>
    </p:spTree>
    <p:extLst>
      <p:ext uri="{BB962C8B-B14F-4D97-AF65-F5344CB8AC3E}">
        <p14:creationId xmlns:p14="http://schemas.microsoft.com/office/powerpoint/2010/main" val="212275298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algn="r"/>
            <a:r>
              <a:rPr lang="en-US" altLang="en-US" b="1" smtClean="0">
                <a:latin typeface="Arial" charset="0"/>
              </a:rPr>
              <a:t>Agenda.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81752"/>
            <a:ext cx="7772400" cy="3539430"/>
          </a:xfrm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buFont typeface="Wingdings" pitchFamily="2" charset="2"/>
              <a:buChar char="Ø"/>
            </a:pPr>
            <a:r>
              <a:rPr lang="en-US" altLang="en-US" dirty="0" smtClean="0">
                <a:latin typeface="Arial" charset="0"/>
              </a:rPr>
              <a:t>Good programming practice.</a:t>
            </a:r>
          </a:p>
          <a:p>
            <a:pPr algn="r">
              <a:spcBef>
                <a:spcPct val="50000"/>
              </a:spcBef>
              <a:buFont typeface="Wingdings" pitchFamily="2" charset="2"/>
              <a:buChar char="Ø"/>
            </a:pPr>
            <a:r>
              <a:rPr lang="en-US" altLang="en-US" dirty="0" smtClean="0">
                <a:latin typeface="Arial" charset="0"/>
              </a:rPr>
              <a:t>State and constructors.</a:t>
            </a:r>
          </a:p>
          <a:p>
            <a:pPr algn="r">
              <a:spcBef>
                <a:spcPct val="50000"/>
              </a:spcBef>
              <a:buFont typeface="Wingdings" pitchFamily="2" charset="2"/>
              <a:buChar char="Ø"/>
            </a:pPr>
            <a:r>
              <a:rPr lang="en-US" altLang="en-US" dirty="0" err="1" smtClean="0">
                <a:latin typeface="Arial" charset="0"/>
              </a:rPr>
              <a:t>Behaviour</a:t>
            </a:r>
            <a:r>
              <a:rPr lang="en-US" altLang="en-US" dirty="0" smtClean="0">
                <a:latin typeface="Arial" charset="0"/>
              </a:rPr>
              <a:t> and methods.</a:t>
            </a:r>
          </a:p>
          <a:p>
            <a:pPr algn="r">
              <a:spcBef>
                <a:spcPct val="50000"/>
              </a:spcBef>
              <a:buFont typeface="Wingdings" pitchFamily="2" charset="2"/>
              <a:buChar char="Ø"/>
            </a:pPr>
            <a:r>
              <a:rPr lang="en-US" altLang="en-US" dirty="0" smtClean="0">
                <a:latin typeface="Arial" charset="0"/>
              </a:rPr>
              <a:t>The </a:t>
            </a:r>
            <a:r>
              <a:rPr lang="en-US" altLang="en-US" i="1" dirty="0" smtClean="0">
                <a:latin typeface="Arial" charset="0"/>
              </a:rPr>
              <a:t>final</a:t>
            </a:r>
            <a:r>
              <a:rPr lang="en-US" altLang="en-US" dirty="0" smtClean="0">
                <a:latin typeface="Arial" charset="0"/>
              </a:rPr>
              <a:t> keyword.</a:t>
            </a:r>
          </a:p>
          <a:p>
            <a:pPr algn="r">
              <a:spcBef>
                <a:spcPct val="50000"/>
              </a:spcBef>
              <a:buFont typeface="Wingdings" pitchFamily="2" charset="2"/>
              <a:buChar char="Ø"/>
            </a:pPr>
            <a:r>
              <a:rPr lang="en-US" altLang="en-US" dirty="0" err="1" smtClean="0">
                <a:latin typeface="Arial" charset="0"/>
              </a:rPr>
              <a:t>Enum</a:t>
            </a:r>
            <a:r>
              <a:rPr lang="en-US" altLang="en-US" dirty="0" smtClean="0">
                <a:latin typeface="Arial" charset="0"/>
              </a:rPr>
              <a:t> types.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algn="l"/>
            <a:r>
              <a:rPr lang="en-US" altLang="en-US" b="1" i="1" dirty="0" smtClean="0">
                <a:latin typeface="Arial" charset="0"/>
              </a:rPr>
              <a:t>final</a:t>
            </a:r>
            <a:r>
              <a:rPr lang="en-US" altLang="en-US" b="1" dirty="0" smtClean="0">
                <a:latin typeface="Arial" charset="0"/>
              </a:rPr>
              <a:t> methods.</a:t>
            </a:r>
            <a:endParaRPr lang="en-US" altLang="en-US" b="1" i="1" dirty="0" smtClean="0">
              <a:latin typeface="Arial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281752"/>
            <a:ext cx="7772400" cy="2653034"/>
          </a:xfrm>
        </p:spPr>
        <p:txBody>
          <a:bodyPr>
            <a:spAutoFit/>
          </a:bodyPr>
          <a:lstStyle/>
          <a:p>
            <a:r>
              <a:rPr lang="en-US" altLang="en-US" dirty="0" smtClean="0">
                <a:latin typeface="Arial" charset="0"/>
              </a:rPr>
              <a:t>A </a:t>
            </a:r>
            <a:r>
              <a:rPr lang="en-US" altLang="en-US" i="1" dirty="0" smtClean="0">
                <a:latin typeface="Arial" charset="0"/>
              </a:rPr>
              <a:t>final</a:t>
            </a:r>
            <a:r>
              <a:rPr lang="en-US" altLang="en-US" dirty="0" smtClean="0">
                <a:latin typeface="Arial" charset="0"/>
              </a:rPr>
              <a:t> method cannot be overridden or hidden in a subclass.</a:t>
            </a:r>
          </a:p>
          <a:p>
            <a:r>
              <a:rPr lang="en-US" altLang="en-US" dirty="0" smtClean="0">
                <a:latin typeface="Arial" charset="0"/>
              </a:rPr>
              <a:t>Use this to ensure that required implementation of </a:t>
            </a:r>
            <a:r>
              <a:rPr lang="en-US" altLang="en-US" dirty="0" err="1" smtClean="0">
                <a:latin typeface="Arial" charset="0"/>
              </a:rPr>
              <a:t>behaviour</a:t>
            </a:r>
            <a:r>
              <a:rPr lang="en-US" altLang="en-US" dirty="0" smtClean="0">
                <a:latin typeface="Arial" charset="0"/>
              </a:rPr>
              <a:t> is not compromised by a subclass.</a:t>
            </a:r>
          </a:p>
        </p:txBody>
      </p:sp>
    </p:spTree>
    <p:extLst>
      <p:ext uri="{BB962C8B-B14F-4D97-AF65-F5344CB8AC3E}">
        <p14:creationId xmlns:p14="http://schemas.microsoft.com/office/powerpoint/2010/main" val="212275298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algn="l"/>
            <a:r>
              <a:rPr lang="en-US" altLang="en-US" b="1" i="1" dirty="0" smtClean="0">
                <a:latin typeface="Arial" charset="0"/>
              </a:rPr>
              <a:t>final</a:t>
            </a:r>
            <a:r>
              <a:rPr lang="en-US" altLang="en-US" b="1" dirty="0" smtClean="0">
                <a:latin typeface="Arial" charset="0"/>
              </a:rPr>
              <a:t> variables and fields.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295400"/>
            <a:ext cx="7772400" cy="4795159"/>
          </a:xfrm>
        </p:spPr>
        <p:txBody>
          <a:bodyPr>
            <a:spAutoFit/>
          </a:bodyPr>
          <a:lstStyle/>
          <a:p>
            <a:r>
              <a:rPr lang="en-US" altLang="en-US" dirty="0" smtClean="0">
                <a:latin typeface="Arial" charset="0"/>
              </a:rPr>
              <a:t>Their values cannot be changed after initialization:</a:t>
            </a:r>
          </a:p>
          <a:p>
            <a:pPr lvl="1"/>
            <a:r>
              <a:rPr lang="en-US" altLang="en-US" dirty="0" smtClean="0">
                <a:latin typeface="Arial" charset="0"/>
              </a:rPr>
              <a:t>in their declaration;</a:t>
            </a:r>
          </a:p>
          <a:p>
            <a:pPr lvl="1"/>
            <a:r>
              <a:rPr lang="en-US" altLang="en-US" dirty="0" smtClean="0">
                <a:latin typeface="Arial" charset="0"/>
              </a:rPr>
              <a:t>by an assignment statement.</a:t>
            </a:r>
          </a:p>
          <a:p>
            <a:r>
              <a:rPr lang="en-US" altLang="en-US" i="1" dirty="0" smtClean="0">
                <a:latin typeface="Arial" charset="0"/>
              </a:rPr>
              <a:t>final </a:t>
            </a:r>
            <a:r>
              <a:rPr lang="en-US" altLang="en-US" dirty="0" smtClean="0">
                <a:latin typeface="Arial" charset="0"/>
              </a:rPr>
              <a:t>fields must be initialized by all constructors.</a:t>
            </a:r>
          </a:p>
          <a:p>
            <a:r>
              <a:rPr lang="en-US" altLang="en-US" dirty="0" smtClean="0">
                <a:latin typeface="Arial" charset="0"/>
              </a:rPr>
              <a:t>If they are of a reference type then it is the reference that is final;</a:t>
            </a:r>
          </a:p>
          <a:p>
            <a:pPr lvl="1"/>
            <a:r>
              <a:rPr lang="en-US" altLang="en-US" dirty="0" smtClean="0">
                <a:latin typeface="Arial" charset="0"/>
              </a:rPr>
              <a:t>the object referred to can still be changed.</a:t>
            </a:r>
          </a:p>
        </p:txBody>
      </p:sp>
    </p:spTree>
    <p:extLst>
      <p:ext uri="{BB962C8B-B14F-4D97-AF65-F5344CB8AC3E}">
        <p14:creationId xmlns:p14="http://schemas.microsoft.com/office/powerpoint/2010/main" val="212275298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01304"/>
            <a:ext cx="7772400" cy="838200"/>
          </a:xfrm>
        </p:spPr>
        <p:txBody>
          <a:bodyPr/>
          <a:lstStyle/>
          <a:p>
            <a:pPr algn="l"/>
            <a:r>
              <a:rPr lang="en-US" altLang="en-US" b="1" dirty="0" err="1" smtClean="0">
                <a:latin typeface="Arial" charset="0"/>
              </a:rPr>
              <a:t>Enum</a:t>
            </a:r>
            <a:r>
              <a:rPr lang="en-US" altLang="en-US" b="1" dirty="0" smtClean="0">
                <a:latin typeface="Arial" charset="0"/>
              </a:rPr>
              <a:t> types.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44856" y="1295400"/>
            <a:ext cx="7772400" cy="3268587"/>
          </a:xfrm>
        </p:spPr>
        <p:txBody>
          <a:bodyPr>
            <a:spAutoFit/>
          </a:bodyPr>
          <a:lstStyle/>
          <a:p>
            <a:r>
              <a:rPr lang="en-US" altLang="en-US" dirty="0" smtClean="0">
                <a:latin typeface="Arial" charset="0"/>
              </a:rPr>
              <a:t>An </a:t>
            </a:r>
            <a:r>
              <a:rPr lang="en-US" altLang="en-US" dirty="0" err="1" smtClean="0">
                <a:latin typeface="Arial" charset="0"/>
              </a:rPr>
              <a:t>enum</a:t>
            </a:r>
            <a:r>
              <a:rPr lang="en-US" altLang="en-US" dirty="0" smtClean="0">
                <a:latin typeface="Arial" charset="0"/>
              </a:rPr>
              <a:t> type is used for the </a:t>
            </a:r>
            <a:r>
              <a:rPr lang="en-US" altLang="en-US" i="1" dirty="0" err="1" smtClean="0">
                <a:latin typeface="Arial" charset="0"/>
              </a:rPr>
              <a:t>TerrainType</a:t>
            </a:r>
            <a:r>
              <a:rPr lang="en-US" altLang="en-US" dirty="0" smtClean="0">
                <a:latin typeface="Arial" charset="0"/>
              </a:rPr>
              <a:t> in the </a:t>
            </a:r>
            <a:r>
              <a:rPr lang="en-US" altLang="en-US" i="1" dirty="0" smtClean="0">
                <a:latin typeface="Arial" charset="0"/>
              </a:rPr>
              <a:t>TiledMap3_0 </a:t>
            </a:r>
            <a:r>
              <a:rPr lang="en-US" altLang="en-US" dirty="0" smtClean="0">
                <a:latin typeface="Arial" charset="0"/>
              </a:rPr>
              <a:t>class.</a:t>
            </a:r>
          </a:p>
          <a:p>
            <a:r>
              <a:rPr lang="en-US" altLang="en-US" dirty="0" smtClean="0">
                <a:latin typeface="Arial" charset="0"/>
              </a:rPr>
              <a:t>Why are enumerations useful?</a:t>
            </a:r>
          </a:p>
          <a:p>
            <a:pPr lvl="1"/>
            <a:r>
              <a:rPr lang="en-US" altLang="en-US" dirty="0" smtClean="0">
                <a:latin typeface="Arial" charset="0"/>
              </a:rPr>
              <a:t>Readability, security, maintainability, etc.</a:t>
            </a:r>
          </a:p>
          <a:p>
            <a:r>
              <a:rPr lang="en-US" altLang="en-US" dirty="0" smtClean="0">
                <a:latin typeface="Arial" charset="0"/>
              </a:rPr>
              <a:t>Remember </a:t>
            </a:r>
            <a:r>
              <a:rPr lang="en-US" altLang="en-US" i="1" dirty="0" err="1" smtClean="0">
                <a:latin typeface="Arial" charset="0"/>
              </a:rPr>
              <a:t>TerrainType</a:t>
            </a:r>
            <a:r>
              <a:rPr lang="en-US" altLang="en-US" dirty="0" smtClean="0">
                <a:latin typeface="Arial" charset="0"/>
              </a:rPr>
              <a:t> is defining a </a:t>
            </a:r>
            <a:r>
              <a:rPr lang="en-US" altLang="en-US" u="sng" dirty="0" smtClean="0">
                <a:latin typeface="Arial" charset="0"/>
              </a:rPr>
              <a:t>type</a:t>
            </a:r>
            <a:r>
              <a:rPr lang="en-US" altLang="en-US" dirty="0" smtClean="0">
                <a:latin typeface="Arial" charset="0"/>
              </a:rPr>
              <a:t>, not a value.</a:t>
            </a:r>
          </a:p>
        </p:txBody>
      </p:sp>
    </p:spTree>
    <p:extLst>
      <p:ext uri="{BB962C8B-B14F-4D97-AF65-F5344CB8AC3E}">
        <p14:creationId xmlns:p14="http://schemas.microsoft.com/office/powerpoint/2010/main" val="315967877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algn="l"/>
            <a:r>
              <a:rPr lang="en-US" altLang="en-US" b="1" smtClean="0">
                <a:latin typeface="Arial" charset="0"/>
              </a:rPr>
              <a:t>Enumerations Are Types.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295400"/>
            <a:ext cx="7772400" cy="5189113"/>
          </a:xfrm>
        </p:spPr>
        <p:txBody>
          <a:bodyPr>
            <a:spAutoFit/>
          </a:bodyPr>
          <a:lstStyle/>
          <a:p>
            <a:r>
              <a:rPr lang="en-US" altLang="en-US" dirty="0" smtClean="0">
                <a:latin typeface="Arial" charset="0"/>
              </a:rPr>
              <a:t>An enumeration is a type;</a:t>
            </a:r>
          </a:p>
          <a:p>
            <a:pPr lvl="1"/>
            <a:r>
              <a:rPr lang="en-US" altLang="en-US" dirty="0" smtClean="0">
                <a:latin typeface="Arial" charset="0"/>
              </a:rPr>
              <a:t>It also defines valid values for that type.</a:t>
            </a:r>
          </a:p>
          <a:p>
            <a:r>
              <a:rPr lang="en-US" altLang="en-US" dirty="0" smtClean="0">
                <a:latin typeface="Arial" charset="0"/>
              </a:rPr>
              <a:t>The </a:t>
            </a:r>
            <a:r>
              <a:rPr lang="en-US" altLang="en-US" dirty="0" err="1" smtClean="0">
                <a:latin typeface="Arial" charset="0"/>
              </a:rPr>
              <a:t>enum</a:t>
            </a:r>
            <a:r>
              <a:rPr lang="en-US" altLang="en-US" dirty="0" smtClean="0">
                <a:latin typeface="Arial" charset="0"/>
              </a:rPr>
              <a:t> type can then be used to declare the types of variables, fields, parameters, return values, etc.</a:t>
            </a:r>
          </a:p>
          <a:p>
            <a:r>
              <a:rPr lang="en-US" altLang="en-US" dirty="0" smtClean="0">
                <a:latin typeface="Arial" charset="0"/>
              </a:rPr>
              <a:t>So make sure you differentiate between</a:t>
            </a:r>
          </a:p>
          <a:p>
            <a:pPr lvl="1"/>
            <a:r>
              <a:rPr lang="en-US" altLang="en-US" dirty="0" smtClean="0">
                <a:latin typeface="Arial" charset="0"/>
              </a:rPr>
              <a:t>The </a:t>
            </a:r>
            <a:r>
              <a:rPr lang="en-US" altLang="en-US" dirty="0" err="1" smtClean="0">
                <a:latin typeface="Arial" charset="0"/>
              </a:rPr>
              <a:t>enum</a:t>
            </a:r>
            <a:r>
              <a:rPr lang="en-US" altLang="en-US" dirty="0" smtClean="0">
                <a:latin typeface="Arial" charset="0"/>
              </a:rPr>
              <a:t> type;</a:t>
            </a:r>
          </a:p>
          <a:p>
            <a:pPr lvl="2"/>
            <a:r>
              <a:rPr lang="en-US" altLang="en-US" b="1" dirty="0" err="1" smtClean="0">
                <a:latin typeface="Courier New" pitchFamily="49" charset="0"/>
              </a:rPr>
              <a:t>TerrainType</a:t>
            </a:r>
            <a:endParaRPr lang="en-US" altLang="en-US" b="1" dirty="0" smtClean="0">
              <a:latin typeface="Courier New" pitchFamily="49" charset="0"/>
            </a:endParaRPr>
          </a:p>
          <a:p>
            <a:pPr lvl="1"/>
            <a:r>
              <a:rPr lang="en-US" altLang="en-US" dirty="0" smtClean="0">
                <a:latin typeface="Arial" charset="0"/>
              </a:rPr>
              <a:t>An </a:t>
            </a:r>
            <a:r>
              <a:rPr lang="en-US" altLang="en-US" dirty="0" err="1" smtClean="0">
                <a:latin typeface="Arial" charset="0"/>
              </a:rPr>
              <a:t>enum</a:t>
            </a:r>
            <a:r>
              <a:rPr lang="en-US" altLang="en-US" dirty="0" smtClean="0">
                <a:latin typeface="Arial" charset="0"/>
              </a:rPr>
              <a:t> value of this type.</a:t>
            </a:r>
          </a:p>
          <a:p>
            <a:pPr lvl="2"/>
            <a:r>
              <a:rPr lang="en-US" altLang="en-US" dirty="0" smtClean="0">
                <a:latin typeface="Arial" charset="0"/>
              </a:rPr>
              <a:t>E.g. </a:t>
            </a:r>
            <a:r>
              <a:rPr lang="en-US" altLang="en-US" b="1" dirty="0" err="1" smtClean="0">
                <a:latin typeface="Courier New" pitchFamily="49" charset="0"/>
              </a:rPr>
              <a:t>TerrainType.GRASS</a:t>
            </a:r>
            <a:endParaRPr lang="en-US" altLang="en-US" b="1" dirty="0" smtClean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375991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algn="l"/>
            <a:r>
              <a:rPr lang="en-US" altLang="en-US" b="1" dirty="0" smtClean="0">
                <a:latin typeface="Arial" charset="0"/>
              </a:rPr>
              <a:t>Enumeration surprises.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295400"/>
            <a:ext cx="7772400" cy="5780044"/>
          </a:xfrm>
        </p:spPr>
        <p:txBody>
          <a:bodyPr>
            <a:spAutoFit/>
          </a:bodyPr>
          <a:lstStyle/>
          <a:p>
            <a:r>
              <a:rPr lang="en-US" altLang="en-US" dirty="0" smtClean="0">
                <a:latin typeface="Arial" charset="0"/>
              </a:rPr>
              <a:t>Java provides a much richer structure to enumerations than in other languages.</a:t>
            </a:r>
          </a:p>
          <a:p>
            <a:r>
              <a:rPr lang="en-US" altLang="en-US" b="1" dirty="0" smtClean="0">
                <a:latin typeface="Arial" charset="0"/>
              </a:rPr>
              <a:t>Each enumeration value can also be associated with additional state;</a:t>
            </a:r>
          </a:p>
          <a:p>
            <a:pPr lvl="1"/>
            <a:r>
              <a:rPr lang="en-US" altLang="en-US" b="1" dirty="0" smtClean="0">
                <a:latin typeface="Arial" charset="0"/>
              </a:rPr>
              <a:t>private constructor;</a:t>
            </a:r>
          </a:p>
          <a:p>
            <a:pPr lvl="1"/>
            <a:r>
              <a:rPr lang="en-US" altLang="en-US" b="1" dirty="0" smtClean="0">
                <a:latin typeface="Arial" charset="0"/>
              </a:rPr>
              <a:t>private field(s);</a:t>
            </a:r>
          </a:p>
          <a:p>
            <a:pPr lvl="1"/>
            <a:r>
              <a:rPr lang="en-US" altLang="en-US" b="1" dirty="0" smtClean="0">
                <a:latin typeface="Arial" charset="0"/>
              </a:rPr>
              <a:t>public getter(s) for the state.</a:t>
            </a:r>
          </a:p>
          <a:p>
            <a:r>
              <a:rPr lang="en-US" altLang="en-US" b="1" dirty="0" smtClean="0">
                <a:latin typeface="Arial" charset="0"/>
              </a:rPr>
              <a:t>The </a:t>
            </a:r>
            <a:r>
              <a:rPr lang="en-US" altLang="en-US" b="1" dirty="0" err="1" smtClean="0">
                <a:latin typeface="Arial" charset="0"/>
              </a:rPr>
              <a:t>enum</a:t>
            </a:r>
            <a:r>
              <a:rPr lang="en-US" altLang="en-US" b="1" dirty="0" smtClean="0">
                <a:latin typeface="Arial" charset="0"/>
              </a:rPr>
              <a:t> value is as before but there will now be additional getter(s) that can access the additional state for a specific value.</a:t>
            </a:r>
            <a:endParaRPr lang="en-US" altLang="en-US" b="1" dirty="0" smtClean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91516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295400"/>
            <a:ext cx="7772400" cy="4832092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altLang="en-US" sz="2000" b="1" dirty="0" smtClean="0">
                <a:latin typeface="Courier New" panose="02070309020205020404" pitchFamily="49" charset="0"/>
              </a:rPr>
              <a:t>public </a:t>
            </a:r>
            <a:r>
              <a:rPr lang="en-US" altLang="en-US" sz="2000" b="1" dirty="0" err="1" smtClean="0">
                <a:latin typeface="Courier New" panose="02070309020205020404" pitchFamily="49" charset="0"/>
              </a:rPr>
              <a:t>enum</a:t>
            </a:r>
            <a:r>
              <a:rPr lang="en-US" altLang="en-US" sz="2000" b="1" dirty="0" smtClean="0">
                <a:latin typeface="Courier New" panose="02070309020205020404" pitchFamily="49" charset="0"/>
              </a:rPr>
              <a:t> Gender {</a:t>
            </a:r>
          </a:p>
          <a:p>
            <a:pPr marL="0" indent="0"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</a:t>
            </a:r>
            <a:r>
              <a:rPr lang="en-US" altLang="en-US" sz="2000" b="1" dirty="0" smtClean="0">
                <a:latin typeface="Courier New" panose="02070309020205020404" pitchFamily="49" charset="0"/>
              </a:rPr>
              <a:t>MALE (“Mr.”),</a:t>
            </a:r>
          </a:p>
          <a:p>
            <a:pPr marL="0" indent="0">
              <a:buNone/>
            </a:pPr>
            <a:r>
              <a:rPr lang="en-US" altLang="en-US" sz="2000" b="1" dirty="0" smtClean="0">
                <a:latin typeface="Courier New" panose="02070309020205020404" pitchFamily="49" charset="0"/>
              </a:rPr>
              <a:t>	FEMALE (“Ms.”);</a:t>
            </a:r>
          </a:p>
          <a:p>
            <a:pPr marL="0" indent="0">
              <a:buNone/>
            </a:pPr>
            <a:endParaRPr lang="en-US" altLang="en-US" sz="2000" b="1" dirty="0"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en-US" sz="2000" b="1" dirty="0" smtClean="0">
                <a:latin typeface="Courier New" panose="02070309020205020404" pitchFamily="49" charset="0"/>
              </a:rPr>
              <a:t>	private final String </a:t>
            </a:r>
            <a:r>
              <a:rPr lang="en-US" altLang="en-US" sz="2000" b="1" dirty="0" err="1" smtClean="0">
                <a:latin typeface="Courier New" panose="02070309020205020404" pitchFamily="49" charset="0"/>
              </a:rPr>
              <a:t>mPrefix</a:t>
            </a:r>
            <a:r>
              <a:rPr lang="en-US" altLang="en-US" sz="2000" b="1" dirty="0" smtClean="0">
                <a:latin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endParaRPr lang="en-US" altLang="en-US" sz="2000" b="1" dirty="0"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en-US" sz="2000" b="1" dirty="0" smtClean="0">
                <a:latin typeface="Courier New" panose="02070309020205020404" pitchFamily="49" charset="0"/>
              </a:rPr>
              <a:t>	private Gender (String </a:t>
            </a:r>
            <a:r>
              <a:rPr lang="en-US" altLang="en-US" sz="2000" b="1" dirty="0" err="1" smtClean="0">
                <a:latin typeface="Courier New" panose="02070309020205020404" pitchFamily="49" charset="0"/>
              </a:rPr>
              <a:t>aPrefix</a:t>
            </a:r>
            <a:r>
              <a:rPr lang="en-US" altLang="en-US" sz="2000" b="1" dirty="0" smtClean="0">
                <a:latin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</a:t>
            </a:r>
            <a:r>
              <a:rPr lang="en-US" altLang="en-US" sz="2000" b="1" dirty="0" smtClean="0">
                <a:latin typeface="Courier New" panose="02070309020205020404" pitchFamily="49" charset="0"/>
              </a:rPr>
              <a:t>{ </a:t>
            </a:r>
            <a:r>
              <a:rPr lang="en-US" altLang="en-US" sz="2000" b="1" dirty="0" err="1" smtClean="0">
                <a:latin typeface="Courier New" panose="02070309020205020404" pitchFamily="49" charset="0"/>
              </a:rPr>
              <a:t>mPrefix</a:t>
            </a:r>
            <a:r>
              <a:rPr lang="en-US" altLang="en-US" sz="2000" b="1" dirty="0" smtClean="0">
                <a:latin typeface="Courier New" panose="02070309020205020404" pitchFamily="49" charset="0"/>
              </a:rPr>
              <a:t> = </a:t>
            </a:r>
            <a:r>
              <a:rPr lang="en-US" altLang="en-US" sz="2000" b="1" dirty="0" err="1" smtClean="0">
                <a:latin typeface="Courier New" panose="02070309020205020404" pitchFamily="49" charset="0"/>
              </a:rPr>
              <a:t>aPrefix</a:t>
            </a:r>
            <a:r>
              <a:rPr lang="en-US" altLang="en-US" sz="2000" b="1" dirty="0" smtClean="0">
                <a:latin typeface="Courier New" panose="02070309020205020404" pitchFamily="49" charset="0"/>
              </a:rPr>
              <a:t>; }</a:t>
            </a:r>
          </a:p>
          <a:p>
            <a:pPr marL="0" indent="0">
              <a:buNone/>
            </a:pPr>
            <a:endParaRPr lang="en-US" altLang="en-US" sz="2000" b="1" dirty="0"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en-US" sz="2000" b="1" dirty="0" smtClean="0">
                <a:latin typeface="Courier New" panose="02070309020205020404" pitchFamily="49" charset="0"/>
              </a:rPr>
              <a:t>	public String prefix()</a:t>
            </a:r>
          </a:p>
          <a:p>
            <a:pPr marL="0" indent="0"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</a:t>
            </a:r>
            <a:r>
              <a:rPr lang="en-US" altLang="en-US" sz="2000" b="1" dirty="0" smtClean="0">
                <a:latin typeface="Courier New" panose="02070309020205020404" pitchFamily="49" charset="0"/>
              </a:rPr>
              <a:t>{ return </a:t>
            </a:r>
            <a:r>
              <a:rPr lang="en-US" altLang="en-US" sz="2000" b="1" dirty="0" err="1" smtClean="0">
                <a:latin typeface="Courier New" panose="02070309020205020404" pitchFamily="49" charset="0"/>
              </a:rPr>
              <a:t>mPrefix</a:t>
            </a:r>
            <a:r>
              <a:rPr lang="en-US" altLang="en-US" sz="2000" b="1" dirty="0" smtClean="0">
                <a:latin typeface="Courier New" panose="02070309020205020404" pitchFamily="49" charset="0"/>
              </a:rPr>
              <a:t>; }</a:t>
            </a:r>
          </a:p>
          <a:p>
            <a:pPr marL="0" indent="0">
              <a:buNone/>
            </a:pPr>
            <a:endParaRPr lang="en-US" altLang="en-US" sz="2000" b="1" dirty="0" smtClean="0"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en-US" sz="2000" b="1" dirty="0" smtClean="0">
                <a:latin typeface="Courier New" panose="02070309020205020404" pitchFamily="49" charset="0"/>
              </a:rPr>
              <a:t>} // end Gender </a:t>
            </a:r>
            <a:r>
              <a:rPr lang="en-US" altLang="en-US" sz="2000" b="1" dirty="0" err="1" smtClean="0">
                <a:latin typeface="Courier New" panose="02070309020205020404" pitchFamily="49" charset="0"/>
              </a:rPr>
              <a:t>enum</a:t>
            </a:r>
            <a:r>
              <a:rPr lang="en-US" altLang="en-US" sz="2000" b="1" dirty="0" smtClean="0">
                <a:latin typeface="Courier New" panose="02070309020205020404" pitchFamily="49" charset="0"/>
              </a:rPr>
              <a:t> type.</a:t>
            </a:r>
          </a:p>
        </p:txBody>
      </p:sp>
    </p:spTree>
    <p:extLst>
      <p:ext uri="{BB962C8B-B14F-4D97-AF65-F5344CB8AC3E}">
        <p14:creationId xmlns:p14="http://schemas.microsoft.com/office/powerpoint/2010/main" val="275315849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algn="l"/>
            <a:r>
              <a:rPr lang="en-US" altLang="en-US" b="1" dirty="0" smtClean="0">
                <a:latin typeface="Arial" charset="0"/>
              </a:rPr>
              <a:t>You are now expected to…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295400"/>
            <a:ext cx="7772400" cy="5509200"/>
          </a:xfrm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altLang="en-US" dirty="0" smtClean="0">
                <a:latin typeface="Arial" charset="0"/>
              </a:rPr>
              <a:t>… include appropriate commentary in your source code;</a:t>
            </a:r>
          </a:p>
          <a:p>
            <a:pPr>
              <a:buFontTx/>
              <a:buNone/>
            </a:pPr>
            <a:r>
              <a:rPr lang="en-US" altLang="en-US" dirty="0" smtClean="0">
                <a:latin typeface="Arial" charset="0"/>
              </a:rPr>
              <a:t>… layout your source code in a readable manner;</a:t>
            </a:r>
          </a:p>
          <a:p>
            <a:pPr>
              <a:buFontTx/>
              <a:buNone/>
            </a:pPr>
            <a:r>
              <a:rPr lang="en-US" altLang="en-US" dirty="0" smtClean="0">
                <a:latin typeface="Arial" charset="0"/>
              </a:rPr>
              <a:t>… use a meaningful naming convention;</a:t>
            </a:r>
          </a:p>
          <a:p>
            <a:pPr>
              <a:buFontTx/>
              <a:buNone/>
            </a:pPr>
            <a:r>
              <a:rPr lang="en-US" altLang="en-US" dirty="0" smtClean="0">
                <a:latin typeface="Arial" charset="0"/>
              </a:rPr>
              <a:t>… avoid the use of literal constants in method code;</a:t>
            </a:r>
          </a:p>
          <a:p>
            <a:pPr>
              <a:buFontTx/>
              <a:buNone/>
            </a:pPr>
            <a:r>
              <a:rPr lang="en-US" altLang="en-US" dirty="0" smtClean="0">
                <a:latin typeface="Arial" charset="0"/>
              </a:rPr>
              <a:t>… provide appropriate constructor methods;</a:t>
            </a:r>
          </a:p>
          <a:p>
            <a:pPr>
              <a:buFontTx/>
              <a:buNone/>
            </a:pPr>
            <a:r>
              <a:rPr lang="en-US" altLang="en-US" dirty="0" smtClean="0">
                <a:latin typeface="Arial" charset="0"/>
              </a:rPr>
              <a:t>… use </a:t>
            </a:r>
            <a:r>
              <a:rPr lang="en-US" altLang="en-US" dirty="0" err="1" smtClean="0">
                <a:latin typeface="Arial" charset="0"/>
              </a:rPr>
              <a:t>enum</a:t>
            </a:r>
            <a:r>
              <a:rPr lang="en-US" altLang="en-US" dirty="0" smtClean="0">
                <a:latin typeface="Arial" charset="0"/>
              </a:rPr>
              <a:t> types where appropriate.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algn="l"/>
            <a:r>
              <a:rPr lang="en-US" altLang="en-US" b="1" dirty="0" smtClean="0">
                <a:latin typeface="Arial" charset="0"/>
              </a:rPr>
              <a:t>Review source code.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527667"/>
          </a:xfrm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dirty="0" smtClean="0">
                <a:latin typeface="Arial" charset="0"/>
              </a:rPr>
              <a:t>This presentation will ask questions that require you to review the source code for the </a:t>
            </a:r>
            <a:r>
              <a:rPr lang="en-US" altLang="en-US" i="1" dirty="0" smtClean="0">
                <a:latin typeface="Arial" charset="0"/>
              </a:rPr>
              <a:t>TiledMap3_0</a:t>
            </a:r>
            <a:r>
              <a:rPr lang="en-US" altLang="en-US" dirty="0" smtClean="0">
                <a:latin typeface="Arial" charset="0"/>
              </a:rPr>
              <a:t> class.</a:t>
            </a:r>
          </a:p>
          <a:p>
            <a:pPr>
              <a:lnSpc>
                <a:spcPct val="90000"/>
              </a:lnSpc>
            </a:pPr>
            <a:r>
              <a:rPr lang="en-US" altLang="en-US" dirty="0" smtClean="0">
                <a:latin typeface="Arial" charset="0"/>
              </a:rPr>
              <a:t>This will be handed out in the lecture, or you can download it from the link in the practical page.</a:t>
            </a:r>
          </a:p>
          <a:p>
            <a:pPr>
              <a:lnSpc>
                <a:spcPct val="90000"/>
              </a:lnSpc>
            </a:pPr>
            <a:r>
              <a:rPr lang="en-US" altLang="en-US" dirty="0" smtClean="0">
                <a:latin typeface="Arial" charset="0"/>
              </a:rPr>
              <a:t>Good practice is based around treating a source code file as a readable entity in its own right;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latin typeface="Arial" charset="0"/>
              </a:rPr>
              <a:t>not just looking at the bits and pieces of code you might be interested in at some particular point.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algn="l"/>
            <a:r>
              <a:rPr lang="en-US" altLang="en-US" b="1" dirty="0" smtClean="0">
                <a:latin typeface="Arial" charset="0"/>
              </a:rPr>
              <a:t>Header commentary.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295400"/>
            <a:ext cx="7772400" cy="3243965"/>
          </a:xfrm>
        </p:spPr>
        <p:txBody>
          <a:bodyPr>
            <a:spAutoFit/>
          </a:bodyPr>
          <a:lstStyle/>
          <a:p>
            <a:r>
              <a:rPr lang="en-US" altLang="en-US" dirty="0" smtClean="0">
                <a:latin typeface="Arial" charset="0"/>
              </a:rPr>
              <a:t>Should be able to write this before you start coding.</a:t>
            </a:r>
          </a:p>
          <a:p>
            <a:r>
              <a:rPr lang="en-US" altLang="en-US" dirty="0" smtClean="0">
                <a:latin typeface="Arial" charset="0"/>
              </a:rPr>
              <a:t>Keep up to date as your code is modified.</a:t>
            </a:r>
          </a:p>
          <a:p>
            <a:r>
              <a:rPr lang="en-US" altLang="en-US" dirty="0" smtClean="0">
                <a:latin typeface="Arial" charset="0"/>
              </a:rPr>
              <a:t>Why is each piece of information included?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algn="l"/>
            <a:r>
              <a:rPr lang="en-US" altLang="en-US" b="1" smtClean="0">
                <a:latin typeface="Arial" charset="0"/>
              </a:rPr>
              <a:t>Layout.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295400"/>
            <a:ext cx="7772400" cy="4505325"/>
          </a:xfrm>
        </p:spPr>
        <p:txBody>
          <a:bodyPr>
            <a:spAutoFit/>
          </a:bodyPr>
          <a:lstStyle/>
          <a:p>
            <a:r>
              <a:rPr lang="en-US" altLang="en-US" dirty="0" smtClean="0">
                <a:latin typeface="Arial" charset="0"/>
              </a:rPr>
              <a:t>An IDE (e.g. Eclipse) should handle the indentation for you in an intelligent way;</a:t>
            </a:r>
          </a:p>
          <a:p>
            <a:pPr lvl="1"/>
            <a:r>
              <a:rPr lang="en-US" altLang="en-US" dirty="0" smtClean="0">
                <a:latin typeface="Arial" charset="0"/>
              </a:rPr>
              <a:t>why is indentation important?</a:t>
            </a:r>
          </a:p>
          <a:p>
            <a:r>
              <a:rPr lang="en-US" altLang="en-US" dirty="0" smtClean="0">
                <a:latin typeface="Arial" charset="0"/>
              </a:rPr>
              <a:t>You are responsible for how much you put on each line and where and how many blank lines there are;</a:t>
            </a:r>
          </a:p>
          <a:p>
            <a:pPr lvl="1"/>
            <a:r>
              <a:rPr lang="en-US" altLang="en-US" dirty="0" smtClean="0">
                <a:latin typeface="Arial" charset="0"/>
              </a:rPr>
              <a:t>these can be useful in partitioning your code but can also be very distracting if over-used.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algn="l"/>
            <a:r>
              <a:rPr lang="en-US" altLang="en-US" b="1" dirty="0" smtClean="0">
                <a:latin typeface="Arial" charset="0"/>
              </a:rPr>
              <a:t>Naming convention.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295400"/>
            <a:ext cx="7772400" cy="4378325"/>
          </a:xfrm>
        </p:spPr>
        <p:txBody>
          <a:bodyPr>
            <a:spAutoFit/>
          </a:bodyPr>
          <a:lstStyle/>
          <a:p>
            <a:r>
              <a:rPr lang="en-US" altLang="en-US" smtClean="0">
                <a:latin typeface="Arial" charset="0"/>
              </a:rPr>
              <a:t>You are responsible for naming variables, fields, enumerations, methods, etc.</a:t>
            </a:r>
          </a:p>
          <a:p>
            <a:r>
              <a:rPr lang="en-US" altLang="en-US" smtClean="0">
                <a:latin typeface="Arial" charset="0"/>
              </a:rPr>
              <a:t>Use meaningful names.</a:t>
            </a:r>
          </a:p>
          <a:p>
            <a:r>
              <a:rPr lang="en-US" altLang="en-US" smtClean="0">
                <a:latin typeface="Arial" charset="0"/>
              </a:rPr>
              <a:t>Use a consistent naming convention.</a:t>
            </a:r>
          </a:p>
          <a:p>
            <a:r>
              <a:rPr lang="en-US" altLang="en-US" smtClean="0">
                <a:latin typeface="Arial" charset="0"/>
              </a:rPr>
              <a:t>Consider how the names are used, not just where they are declared.</a:t>
            </a:r>
          </a:p>
          <a:p>
            <a:r>
              <a:rPr lang="en-US" altLang="en-US" smtClean="0">
                <a:latin typeface="Arial" charset="0"/>
              </a:rPr>
              <a:t>What conventions have I used?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algn="l"/>
            <a:r>
              <a:rPr lang="en-US" altLang="en-US" b="1" smtClean="0">
                <a:latin typeface="Arial" charset="0"/>
              </a:rPr>
              <a:t>Comments.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295400"/>
            <a:ext cx="7772400" cy="5459956"/>
          </a:xfrm>
        </p:spPr>
        <p:txBody>
          <a:bodyPr>
            <a:spAutoFit/>
          </a:bodyPr>
          <a:lstStyle/>
          <a:p>
            <a:r>
              <a:rPr lang="en-US" altLang="en-US" dirty="0" smtClean="0">
                <a:latin typeface="Arial" charset="0"/>
              </a:rPr>
              <a:t>Comments are the internal documentation of your system.</a:t>
            </a:r>
          </a:p>
          <a:p>
            <a:r>
              <a:rPr lang="en-US" altLang="en-US" dirty="0" smtClean="0">
                <a:latin typeface="Arial" charset="0"/>
              </a:rPr>
              <a:t>Don't overdo the comments;</a:t>
            </a:r>
          </a:p>
          <a:p>
            <a:pPr lvl="1"/>
            <a:r>
              <a:rPr lang="en-US" altLang="en-US" dirty="0" smtClean="0">
                <a:latin typeface="Arial" charset="0"/>
              </a:rPr>
              <a:t>so don't state the obvious;</a:t>
            </a:r>
          </a:p>
          <a:p>
            <a:pPr lvl="1"/>
            <a:r>
              <a:rPr lang="en-US" altLang="en-US" dirty="0" smtClean="0">
                <a:latin typeface="Arial" charset="0"/>
              </a:rPr>
              <a:t>but do explain the unusual.</a:t>
            </a:r>
          </a:p>
          <a:p>
            <a:r>
              <a:rPr lang="en-US" altLang="en-US" dirty="0" smtClean="0">
                <a:latin typeface="Arial" charset="0"/>
              </a:rPr>
              <a:t>Explain things that are problem-oriented (rather than programming).</a:t>
            </a:r>
          </a:p>
          <a:p>
            <a:r>
              <a:rPr lang="en-US" altLang="en-US" dirty="0" smtClean="0">
                <a:latin typeface="Arial" charset="0"/>
              </a:rPr>
              <a:t>comments can be used to automatically generate external documentation; </a:t>
            </a:r>
          </a:p>
          <a:p>
            <a:pPr lvl="1"/>
            <a:r>
              <a:rPr lang="en-US" altLang="en-US" dirty="0" smtClean="0">
                <a:latin typeface="Arial" charset="0"/>
              </a:rPr>
              <a:t>e.g. </a:t>
            </a:r>
            <a:r>
              <a:rPr lang="en-US" altLang="en-US" dirty="0" err="1" smtClean="0">
                <a:latin typeface="Arial" charset="0"/>
              </a:rPr>
              <a:t>javadoc</a:t>
            </a:r>
            <a:r>
              <a:rPr lang="en-US" altLang="en-US" dirty="0" smtClean="0">
                <a:latin typeface="Arial" charset="0"/>
              </a:rPr>
              <a:t>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algn="l"/>
            <a:r>
              <a:rPr lang="en-US" altLang="en-US" b="1" dirty="0" smtClean="0">
                <a:latin typeface="Arial" charset="0"/>
              </a:rPr>
              <a:t>Read and appraise.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295400"/>
            <a:ext cx="7772400" cy="4179606"/>
          </a:xfrm>
        </p:spPr>
        <p:txBody>
          <a:bodyPr>
            <a:spAutoFit/>
          </a:bodyPr>
          <a:lstStyle/>
          <a:p>
            <a:r>
              <a:rPr lang="en-US" altLang="en-US" dirty="0" smtClean="0">
                <a:latin typeface="Arial" charset="0"/>
              </a:rPr>
              <a:t>Always read over your own source code, not just for the coding but also the comments, layout and naming.</a:t>
            </a:r>
          </a:p>
          <a:p>
            <a:r>
              <a:rPr lang="en-US" altLang="en-US" dirty="0" smtClean="0">
                <a:latin typeface="Arial" charset="0"/>
              </a:rPr>
              <a:t>Compare the source handed out in this lecture with the </a:t>
            </a:r>
            <a:r>
              <a:rPr lang="en-US" altLang="en-US" i="1" dirty="0" smtClean="0">
                <a:latin typeface="Arial" charset="0"/>
              </a:rPr>
              <a:t>TiledMap2_0</a:t>
            </a:r>
            <a:r>
              <a:rPr lang="en-US" altLang="en-US" dirty="0" smtClean="0">
                <a:latin typeface="Arial" charset="0"/>
              </a:rPr>
              <a:t> class code presented previously;</a:t>
            </a:r>
          </a:p>
          <a:p>
            <a:pPr lvl="1"/>
            <a:r>
              <a:rPr lang="en-US" altLang="en-US" dirty="0" smtClean="0">
                <a:latin typeface="Arial" charset="0"/>
              </a:rPr>
              <a:t>I trust you know which one is better;</a:t>
            </a:r>
          </a:p>
          <a:p>
            <a:pPr lvl="1"/>
            <a:r>
              <a:rPr lang="en-US" altLang="en-US" dirty="0" smtClean="0">
                <a:latin typeface="Arial" charset="0"/>
              </a:rPr>
              <a:t>but why?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algn="l"/>
            <a:r>
              <a:rPr lang="en-US" altLang="en-US" b="1" dirty="0" smtClean="0">
                <a:latin typeface="Arial" charset="0"/>
              </a:rPr>
              <a:t>Literal constants.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295400"/>
            <a:ext cx="7772400" cy="3785652"/>
          </a:xfrm>
        </p:spPr>
        <p:txBody>
          <a:bodyPr>
            <a:spAutoFit/>
          </a:bodyPr>
          <a:lstStyle/>
          <a:p>
            <a:r>
              <a:rPr lang="en-US" altLang="en-US" dirty="0" smtClean="0">
                <a:latin typeface="Arial" charset="0"/>
              </a:rPr>
              <a:t>What are they?</a:t>
            </a:r>
          </a:p>
          <a:p>
            <a:r>
              <a:rPr lang="en-US" altLang="en-US" dirty="0" smtClean="0">
                <a:latin typeface="Arial" charset="0"/>
              </a:rPr>
              <a:t>It is bad practice to embed these within method body code.</a:t>
            </a:r>
          </a:p>
          <a:p>
            <a:pPr lvl="1"/>
            <a:r>
              <a:rPr lang="en-US" altLang="en-US" dirty="0" smtClean="0">
                <a:latin typeface="Arial" charset="0"/>
              </a:rPr>
              <a:t>Why?</a:t>
            </a:r>
          </a:p>
          <a:p>
            <a:pPr lvl="1"/>
            <a:r>
              <a:rPr lang="en-US" altLang="en-US" dirty="0" smtClean="0">
                <a:latin typeface="Arial" charset="0"/>
              </a:rPr>
              <a:t>What is the alternative?</a:t>
            </a:r>
          </a:p>
          <a:p>
            <a:r>
              <a:rPr lang="en-US" altLang="en-US" dirty="0" smtClean="0">
                <a:latin typeface="Arial" charset="0"/>
              </a:rPr>
              <a:t>Think about the maintainability and robustness of your code.</a:t>
            </a:r>
          </a:p>
        </p:txBody>
      </p:sp>
    </p:spTree>
    <p:extLst>
      <p:ext uri="{BB962C8B-B14F-4D97-AF65-F5344CB8AC3E}">
        <p14:creationId xmlns:p14="http://schemas.microsoft.com/office/powerpoint/2010/main" val="161774090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333333"/>
      </a:dk1>
      <a:lt1>
        <a:srgbClr val="F8F8F8"/>
      </a:lt1>
      <a:dk2>
        <a:srgbClr val="CC0000"/>
      </a:dk2>
      <a:lt2>
        <a:srgbClr val="FFFFFF"/>
      </a:lt2>
      <a:accent1>
        <a:srgbClr val="CC0066"/>
      </a:accent1>
      <a:accent2>
        <a:srgbClr val="3333CC"/>
      </a:accent2>
      <a:accent3>
        <a:srgbClr val="E2AAAA"/>
      </a:accent3>
      <a:accent4>
        <a:srgbClr val="D4D4D4"/>
      </a:accent4>
      <a:accent5>
        <a:srgbClr val="E2AAB8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333333"/>
        </a:dk1>
        <a:lt1>
          <a:srgbClr val="F8F8F8"/>
        </a:lt1>
        <a:dk2>
          <a:srgbClr val="CC0000"/>
        </a:dk2>
        <a:lt2>
          <a:srgbClr val="FFFFFF"/>
        </a:lt2>
        <a:accent1>
          <a:srgbClr val="CC0066"/>
        </a:accent1>
        <a:accent2>
          <a:srgbClr val="3333CC"/>
        </a:accent2>
        <a:accent3>
          <a:srgbClr val="E2AAAA"/>
        </a:accent3>
        <a:accent4>
          <a:srgbClr val="D4D4D4"/>
        </a:accent4>
        <a:accent5>
          <a:srgbClr val="E2AAB8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4975</TotalTime>
  <Words>1258</Words>
  <Application>Microsoft Office PowerPoint</Application>
  <PresentationFormat>On-screen Show (4:3)</PresentationFormat>
  <Paragraphs>194</Paragraphs>
  <Slides>26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Default Design</vt:lpstr>
      <vt:lpstr>GoodOO Programming Practice in Java</vt:lpstr>
      <vt:lpstr>Agenda.</vt:lpstr>
      <vt:lpstr>Review source code.</vt:lpstr>
      <vt:lpstr>Header commentary.</vt:lpstr>
      <vt:lpstr>Layout.</vt:lpstr>
      <vt:lpstr>Naming convention.</vt:lpstr>
      <vt:lpstr>Comments.</vt:lpstr>
      <vt:lpstr>Read and appraise.</vt:lpstr>
      <vt:lpstr>Literal constants.</vt:lpstr>
      <vt:lpstr>State.</vt:lpstr>
      <vt:lpstr>Constructor methods.</vt:lpstr>
      <vt:lpstr>What About TiledMap3_0() ?</vt:lpstr>
      <vt:lpstr>Get or Set?</vt:lpstr>
      <vt:lpstr>Consider validation.</vt:lpstr>
      <vt:lpstr>Behaviour and methods.</vt:lpstr>
      <vt:lpstr>We need to know …</vt:lpstr>
      <vt:lpstr>Document this.</vt:lpstr>
      <vt:lpstr>The final keyword.</vt:lpstr>
      <vt:lpstr>final classes.</vt:lpstr>
      <vt:lpstr>final methods.</vt:lpstr>
      <vt:lpstr>final variables and fields.</vt:lpstr>
      <vt:lpstr>Enum types.</vt:lpstr>
      <vt:lpstr>Enumerations Are Types.</vt:lpstr>
      <vt:lpstr>Enumeration surprises.</vt:lpstr>
      <vt:lpstr>PowerPoint Presentation</vt:lpstr>
      <vt:lpstr>You are now expected to…</vt:lpstr>
    </vt:vector>
  </TitlesOfParts>
  <Company>University of Abertay Dundee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 Orientation  What it is &amp; how it woks</dc:title>
  <dc:creator>ALLAN MILNE</dc:creator>
  <cp:lastModifiedBy>Milne, Allan</cp:lastModifiedBy>
  <cp:revision>366</cp:revision>
  <cp:lastPrinted>1999-09-07T12:50:31Z</cp:lastPrinted>
  <dcterms:created xsi:type="dcterms:W3CDTF">1999-09-03T13:12:02Z</dcterms:created>
  <dcterms:modified xsi:type="dcterms:W3CDTF">2014-12-12T10:58:05Z</dcterms:modified>
</cp:coreProperties>
</file>