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sldIdLst>
    <p:sldId id="256" r:id="rId2"/>
    <p:sldId id="301" r:id="rId3"/>
    <p:sldId id="315" r:id="rId4"/>
    <p:sldId id="321" r:id="rId5"/>
    <p:sldId id="316" r:id="rId6"/>
    <p:sldId id="318" r:id="rId7"/>
    <p:sldId id="308" r:id="rId8"/>
    <p:sldId id="311" r:id="rId9"/>
    <p:sldId id="305" r:id="rId10"/>
    <p:sldId id="319" r:id="rId11"/>
    <p:sldId id="317" r:id="rId12"/>
    <p:sldId id="320" r:id="rId1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6" autoAdjust="0"/>
    <p:restoredTop sz="94658" autoAdjust="0"/>
  </p:normalViewPr>
  <p:slideViewPr>
    <p:cSldViewPr snapToGrid="0" snapToObjects="1">
      <p:cViewPr varScale="1">
        <p:scale>
          <a:sx n="75" d="100"/>
          <a:sy n="75" d="100"/>
        </p:scale>
        <p:origin x="-10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C5E4A0D-5C44-4E8F-A1DB-BDEB466E5A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7323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F5195CA-1580-4439-B359-313711B986E0}" type="slidenum">
              <a:rPr lang="en-GB" altLang="en-US" sz="1200" smtClean="0"/>
              <a:pPr/>
              <a:t>1</a:t>
            </a:fld>
            <a:endParaRPr lang="en-GB" altLang="en-US" sz="120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			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C365361-9CDD-4E23-AAF2-E6801B45C806}" type="slidenum">
              <a:rPr lang="en-GB" altLang="en-US" sz="1200" smtClean="0"/>
              <a:pPr/>
              <a:t>10</a:t>
            </a:fld>
            <a:endParaRPr lang="en-GB" altLang="en-US" sz="120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CC82789-B960-4EDC-B84A-C77210877511}" type="slidenum">
              <a:rPr lang="en-GB" altLang="en-US" sz="1200" smtClean="0"/>
              <a:pPr/>
              <a:t>11</a:t>
            </a:fld>
            <a:endParaRPr lang="en-GB" altLang="en-US" sz="120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53AF05D-0F46-45EB-B89B-2A7A03CC9772}" type="slidenum">
              <a:rPr lang="en-GB" altLang="en-US" sz="1200" smtClean="0"/>
              <a:pPr/>
              <a:t>12</a:t>
            </a:fld>
            <a:endParaRPr lang="en-GB" altLang="en-US" sz="120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348FF49-BE1B-490E-9F62-9C57F996F0AC}" type="slidenum">
              <a:rPr lang="en-GB" altLang="en-US" sz="1200" smtClean="0"/>
              <a:pPr/>
              <a:t>2</a:t>
            </a:fld>
            <a:endParaRPr lang="en-GB" altLang="en-US" sz="120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1E671EF-407F-4A76-BF99-DD37504C3FE2}" type="slidenum">
              <a:rPr lang="en-GB" altLang="en-US" sz="1200" smtClean="0"/>
              <a:pPr/>
              <a:t>3</a:t>
            </a:fld>
            <a:endParaRPr lang="en-GB" altLang="en-US" sz="1200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1E671EF-407F-4A76-BF99-DD37504C3FE2}" type="slidenum">
              <a:rPr lang="en-GB" altLang="en-US" sz="1200" smtClean="0"/>
              <a:pPr/>
              <a:t>4</a:t>
            </a:fld>
            <a:endParaRPr lang="en-GB" altLang="en-US" sz="1200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B2AB901-09EF-40B2-AD39-254E359206F4}" type="slidenum">
              <a:rPr lang="en-GB" altLang="en-US" sz="1200" smtClean="0"/>
              <a:pPr/>
              <a:t>5</a:t>
            </a:fld>
            <a:endParaRPr lang="en-GB" altLang="en-US" sz="120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8BEBE7C-F578-473F-820C-FE56704DDFA5}" type="slidenum">
              <a:rPr lang="en-GB" altLang="en-US" sz="1200" smtClean="0"/>
              <a:pPr/>
              <a:t>6</a:t>
            </a:fld>
            <a:endParaRPr lang="en-GB" altLang="en-US" sz="12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6A57AEF-F5B1-4A84-B730-4B94314B1D41}" type="slidenum">
              <a:rPr lang="en-GB" altLang="en-US" sz="1200" smtClean="0"/>
              <a:pPr/>
              <a:t>7</a:t>
            </a:fld>
            <a:endParaRPr lang="en-GB" altLang="en-US" sz="120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451C5BF-8371-4162-ABBF-A926BAC5D83B}" type="slidenum">
              <a:rPr lang="en-GB" altLang="en-US" sz="1200" smtClean="0"/>
              <a:pPr/>
              <a:t>8</a:t>
            </a:fld>
            <a:endParaRPr lang="en-GB" altLang="en-US" sz="1200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607DDC4-4D16-4818-AC8F-39A0B5DAE531}" type="slidenum">
              <a:rPr lang="en-GB" altLang="en-US" sz="1200" smtClean="0"/>
              <a:pPr/>
              <a:t>9</a:t>
            </a:fld>
            <a:endParaRPr lang="en-GB" altLang="en-US" sz="120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6A542-E129-4229-9C5B-375B69F4D7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44194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5E85F-1419-41C9-9FD0-0A621F7948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51484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62990-8565-4CF9-B1F6-E532BE0118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16143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DBB5B-690B-42AA-AFE3-7553FED0DA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973796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93ABD-92C8-4435-AA7A-C63660778B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994215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CDBA1-AFE8-49AC-94D1-9C3EE30FEB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530289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BCC08-9877-47D7-A312-D63D79C01C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115182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75439-68D9-442F-9509-817F4B60D1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204486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3879E-0D1C-47CA-9E89-5755AAEBAA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862612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CE0BC-1895-45C6-BB55-CE075D9617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834649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27F3B-4870-4E8B-9DAE-3822695A86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241939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3300"/>
            </a:gs>
            <a:gs pos="50000">
              <a:srgbClr val="2F1800"/>
            </a:gs>
            <a:gs pos="100000">
              <a:srgbClr val="6633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4399E86-6FDA-4D65-AED9-18AEF4A149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6100" y="838200"/>
            <a:ext cx="8077200" cy="2743200"/>
          </a:xfrm>
        </p:spPr>
        <p:txBody>
          <a:bodyPr/>
          <a:lstStyle/>
          <a:p>
            <a:r>
              <a:rPr lang="en-GB" altLang="en-US" sz="6000" b="1" i="1" dirty="0" smtClean="0">
                <a:latin typeface="Arial" charset="0"/>
              </a:rPr>
              <a:t>The Strategy</a:t>
            </a:r>
            <a:r>
              <a:rPr lang="en-GB" altLang="en-US" sz="6000" b="1" i="1" dirty="0" smtClean="0">
                <a:latin typeface="Arial" charset="0"/>
              </a:rPr>
              <a:t/>
            </a:r>
            <a:br>
              <a:rPr lang="en-GB" altLang="en-US" sz="6000" b="1" i="1" dirty="0" smtClean="0">
                <a:latin typeface="Arial" charset="0"/>
              </a:rPr>
            </a:br>
            <a:r>
              <a:rPr lang="en-GB" altLang="en-US" sz="6000" b="1" i="1" dirty="0" smtClean="0">
                <a:latin typeface="Arial" charset="0"/>
              </a:rPr>
              <a:t>Design Pattern</a:t>
            </a:r>
            <a:endParaRPr lang="en-GB" altLang="en-US" dirty="0" smtClean="0">
              <a:latin typeface="Arial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724400"/>
            <a:ext cx="9144000" cy="2133600"/>
          </a:xfrm>
        </p:spPr>
        <p:txBody>
          <a:bodyPr/>
          <a:lstStyle/>
          <a:p>
            <a:r>
              <a:rPr lang="en-GB" altLang="en-US" sz="2400" dirty="0" smtClean="0">
                <a:latin typeface="Arial" charset="0"/>
              </a:rPr>
              <a:t>© Allan C. Milne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8326111" y="6710363"/>
            <a:ext cx="65755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GB" altLang="en-US" sz="800" i="1" dirty="0" smtClean="0">
                <a:latin typeface="Arial" charset="0"/>
              </a:rPr>
              <a:t>V12.12.13</a:t>
            </a:r>
            <a:endParaRPr lang="en-GB" altLang="en-US" sz="800" i="1" dirty="0">
              <a:latin typeface="Arial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pPr algn="l"/>
            <a:r>
              <a:rPr lang="en-GB" altLang="en-US" dirty="0" smtClean="0">
                <a:latin typeface="Arial" charset="0"/>
              </a:rPr>
              <a:t>Implementing </a:t>
            </a:r>
            <a:r>
              <a:rPr lang="en-GB" altLang="en-US" dirty="0" smtClean="0">
                <a:latin typeface="Arial" charset="0"/>
              </a:rPr>
              <a:t>rendering </a:t>
            </a:r>
            <a:r>
              <a:rPr lang="en-GB" altLang="en-US" dirty="0" smtClean="0">
                <a:latin typeface="Arial" charset="0"/>
              </a:rPr>
              <a:t>…</a:t>
            </a:r>
            <a:endParaRPr lang="en-GB" altLang="en-US" dirty="0" smtClean="0"/>
          </a:p>
        </p:txBody>
      </p:sp>
      <p:sp>
        <p:nvSpPr>
          <p:cNvPr id="134147" name="Text Box 3"/>
          <p:cNvSpPr txBox="1">
            <a:spLocks noChangeArrowheads="1"/>
          </p:cNvSpPr>
          <p:nvPr/>
        </p:nvSpPr>
        <p:spPr bwMode="auto">
          <a:xfrm>
            <a:off x="63500" y="1371600"/>
            <a:ext cx="5487400" cy="1077218"/>
          </a:xfrm>
          <a:prstGeom prst="rect">
            <a:avLst/>
          </a:prstGeom>
          <a:solidFill>
            <a:srgbClr val="000000"/>
          </a:solidFill>
          <a:ln w="38100">
            <a:solidFill>
              <a:srgbClr val="00CCFF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dirty="0">
                <a:latin typeface="Courier New" pitchFamily="49" charset="0"/>
              </a:rPr>
              <a:t>	interface </a:t>
            </a:r>
            <a:r>
              <a:rPr lang="en-GB" altLang="en-US" sz="1600" b="1" dirty="0" err="1" smtClean="0">
                <a:latin typeface="Courier New" pitchFamily="49" charset="0"/>
              </a:rPr>
              <a:t>MapRenderer</a:t>
            </a:r>
            <a:r>
              <a:rPr lang="en-GB" altLang="en-US" sz="1600" b="1" dirty="0" smtClean="0">
                <a:latin typeface="Courier New" pitchFamily="49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dirty="0" smtClean="0">
                <a:latin typeface="Courier New" pitchFamily="49" charset="0"/>
              </a:rPr>
              <a:t>{</a:t>
            </a:r>
            <a:endParaRPr lang="en-GB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dirty="0">
                <a:latin typeface="Courier New" pitchFamily="49" charset="0"/>
              </a:rPr>
              <a:t>		</a:t>
            </a:r>
            <a:r>
              <a:rPr lang="en-GB" altLang="en-US" sz="1600" b="1" dirty="0" smtClean="0">
                <a:latin typeface="Courier New" pitchFamily="49" charset="0"/>
              </a:rPr>
              <a:t>void render (</a:t>
            </a:r>
            <a:r>
              <a:rPr lang="en-GB" altLang="en-US" sz="1600" b="1" dirty="0" err="1" smtClean="0">
                <a:latin typeface="Courier New" pitchFamily="49" charset="0"/>
              </a:rPr>
              <a:t>TiledMap</a:t>
            </a:r>
            <a:r>
              <a:rPr lang="en-GB" altLang="en-US" sz="1600" b="1" dirty="0" smtClean="0">
                <a:latin typeface="Courier New" pitchFamily="49" charset="0"/>
              </a:rPr>
              <a:t> </a:t>
            </a:r>
            <a:r>
              <a:rPr lang="en-GB" altLang="en-US" sz="1600" b="1" dirty="0" err="1" smtClean="0">
                <a:latin typeface="Courier New" pitchFamily="49" charset="0"/>
              </a:rPr>
              <a:t>aMap</a:t>
            </a:r>
            <a:r>
              <a:rPr lang="en-GB" altLang="en-US" sz="1600" b="1" dirty="0" smtClean="0">
                <a:latin typeface="Courier New" pitchFamily="49" charset="0"/>
              </a:rPr>
              <a:t>);</a:t>
            </a:r>
            <a:endParaRPr lang="en-GB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dirty="0">
                <a:latin typeface="Courier New" pitchFamily="49" charset="0"/>
              </a:rPr>
              <a:t>	}</a:t>
            </a:r>
          </a:p>
        </p:txBody>
      </p:sp>
      <p:sp>
        <p:nvSpPr>
          <p:cNvPr id="134156" name="Text Box 12"/>
          <p:cNvSpPr txBox="1">
            <a:spLocks noChangeArrowheads="1"/>
          </p:cNvSpPr>
          <p:nvPr/>
        </p:nvSpPr>
        <p:spPr bwMode="auto">
          <a:xfrm>
            <a:off x="63500" y="4932363"/>
            <a:ext cx="5739072" cy="2308324"/>
          </a:xfrm>
          <a:prstGeom prst="rect">
            <a:avLst/>
          </a:prstGeom>
          <a:solidFill>
            <a:srgbClr val="000000"/>
          </a:solidFill>
          <a:ln w="38100">
            <a:solidFill>
              <a:srgbClr val="00CCFF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dirty="0">
                <a:latin typeface="Courier New" pitchFamily="49" charset="0"/>
              </a:rPr>
              <a:t>class </a:t>
            </a:r>
            <a:r>
              <a:rPr lang="en-GB" altLang="en-US" sz="1600" b="1" dirty="0" err="1" smtClean="0">
                <a:latin typeface="Courier New" pitchFamily="49" charset="0"/>
              </a:rPr>
              <a:t>ConsoleRenderer</a:t>
            </a:r>
            <a:r>
              <a:rPr lang="en-GB" altLang="en-US" sz="1600" b="1" dirty="0" smtClean="0">
                <a:latin typeface="Courier New" pitchFamily="49" charset="0"/>
              </a:rPr>
              <a:t> implements </a:t>
            </a:r>
            <a:r>
              <a:rPr lang="en-GB" altLang="en-US" sz="1600" b="1" dirty="0" err="1" smtClean="0">
                <a:latin typeface="Courier New" pitchFamily="49" charset="0"/>
              </a:rPr>
              <a:t>MapRenderer</a:t>
            </a:r>
            <a:r>
              <a:rPr lang="en-GB" altLang="en-US" sz="1600" b="1" dirty="0" smtClean="0">
                <a:latin typeface="Courier New" pitchFamily="49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dirty="0" smtClean="0">
                <a:latin typeface="Courier New" pitchFamily="49" charset="0"/>
              </a:rPr>
              <a:t>{</a:t>
            </a:r>
            <a:endParaRPr lang="en-GB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dirty="0">
                <a:latin typeface="Courier New" pitchFamily="49" charset="0"/>
              </a:rPr>
              <a:t>  public </a:t>
            </a:r>
            <a:r>
              <a:rPr lang="en-GB" altLang="en-US" sz="1600" b="1" dirty="0" smtClean="0">
                <a:latin typeface="Courier New" pitchFamily="49" charset="0"/>
              </a:rPr>
              <a:t>void render (</a:t>
            </a:r>
            <a:r>
              <a:rPr lang="en-GB" altLang="en-US" sz="1600" b="1" dirty="0" err="1" smtClean="0">
                <a:latin typeface="Courier New" pitchFamily="49" charset="0"/>
              </a:rPr>
              <a:t>TiledMap</a:t>
            </a:r>
            <a:r>
              <a:rPr lang="en-GB" altLang="en-US" sz="1600" b="1" dirty="0" smtClean="0">
                <a:latin typeface="Courier New" pitchFamily="49" charset="0"/>
              </a:rPr>
              <a:t> </a:t>
            </a:r>
            <a:r>
              <a:rPr lang="en-GB" altLang="en-US" sz="1600" b="1" dirty="0" err="1" smtClean="0">
                <a:latin typeface="Courier New" pitchFamily="49" charset="0"/>
              </a:rPr>
              <a:t>aMap</a:t>
            </a:r>
            <a:r>
              <a:rPr lang="en-GB" altLang="en-US" sz="1600" b="1" dirty="0" smtClean="0">
                <a:latin typeface="Courier New" pitchFamily="49" charset="0"/>
              </a:rPr>
              <a:t>) </a:t>
            </a:r>
            <a:endParaRPr lang="en-GB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dirty="0">
                <a:latin typeface="Courier New" pitchFamily="49" charset="0"/>
              </a:rPr>
              <a:t>  { </a:t>
            </a:r>
            <a:endParaRPr lang="en-GB" altLang="en-US" sz="1600" b="1" dirty="0" smtClean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dirty="0">
                <a:latin typeface="Courier New" pitchFamily="49" charset="0"/>
              </a:rPr>
              <a:t> </a:t>
            </a:r>
            <a:r>
              <a:rPr lang="en-GB" altLang="en-US" sz="1600" b="1" dirty="0" smtClean="0">
                <a:latin typeface="Courier New" pitchFamily="49" charset="0"/>
              </a:rPr>
              <a:t>   </a:t>
            </a:r>
            <a:r>
              <a:rPr lang="en-GB" altLang="en-US" sz="1600" b="1" dirty="0" err="1" smtClean="0">
                <a:latin typeface="Courier New" pitchFamily="49" charset="0"/>
              </a:rPr>
              <a:t>System.out.println</a:t>
            </a:r>
            <a:r>
              <a:rPr lang="en-GB" altLang="en-US" sz="1600" b="1" dirty="0" smtClean="0">
                <a:latin typeface="Courier New" pitchFamily="49" charset="0"/>
              </a:rPr>
              <a:t> (… …);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dirty="0">
                <a:latin typeface="Courier New" pitchFamily="49" charset="0"/>
              </a:rPr>
              <a:t> </a:t>
            </a:r>
            <a:r>
              <a:rPr lang="en-GB" altLang="en-US" sz="1600" b="1" dirty="0" smtClean="0">
                <a:latin typeface="Courier New" pitchFamily="49" charset="0"/>
              </a:rPr>
              <a:t>   … … … </a:t>
            </a:r>
            <a:r>
              <a:rPr lang="en-GB" altLang="en-US" sz="1600" b="1" dirty="0" err="1" smtClean="0">
                <a:latin typeface="Courier New" pitchFamily="49" charset="0"/>
              </a:rPr>
              <a:t>aMap.get</a:t>
            </a:r>
            <a:r>
              <a:rPr lang="en-GB" altLang="en-US" sz="1600" b="1" dirty="0" smtClean="0">
                <a:latin typeface="Courier New" pitchFamily="49" charset="0"/>
              </a:rPr>
              <a:t>(</a:t>
            </a:r>
            <a:r>
              <a:rPr lang="en-GB" altLang="en-US" sz="1600" b="1" dirty="0" err="1" smtClean="0">
                <a:latin typeface="Courier New" pitchFamily="49" charset="0"/>
              </a:rPr>
              <a:t>x,y</a:t>
            </a:r>
            <a:r>
              <a:rPr lang="en-GB" altLang="en-US" sz="1600" b="1" dirty="0" smtClean="0">
                <a:latin typeface="Courier New" pitchFamily="49" charset="0"/>
              </a:rPr>
              <a:t>) … … …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dirty="0">
                <a:latin typeface="Courier New" pitchFamily="49" charset="0"/>
              </a:rPr>
              <a:t> </a:t>
            </a:r>
            <a:r>
              <a:rPr lang="en-GB" altLang="en-US" sz="1600" b="1" dirty="0" smtClean="0">
                <a:latin typeface="Courier New" pitchFamily="49" charset="0"/>
              </a:rPr>
              <a:t> </a:t>
            </a:r>
            <a:r>
              <a:rPr lang="en-GB" altLang="en-US" sz="1600" b="1" dirty="0" smtClean="0">
                <a:latin typeface="Courier New" pitchFamily="49" charset="0"/>
              </a:rPr>
              <a:t>}</a:t>
            </a:r>
            <a:endParaRPr lang="en-GB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dirty="0">
                <a:latin typeface="Courier New" pitchFamily="49" charset="0"/>
              </a:rPr>
              <a:t>} // end </a:t>
            </a:r>
            <a:r>
              <a:rPr lang="en-GB" altLang="en-US" sz="1600" b="1" dirty="0" err="1" smtClean="0">
                <a:latin typeface="Courier New" pitchFamily="49" charset="0"/>
              </a:rPr>
              <a:t>ConsoleRenderer</a:t>
            </a:r>
            <a:r>
              <a:rPr lang="en-GB" altLang="en-US" sz="1600" b="1" dirty="0" smtClean="0">
                <a:latin typeface="Courier New" pitchFamily="49" charset="0"/>
              </a:rPr>
              <a:t> </a:t>
            </a:r>
            <a:r>
              <a:rPr lang="en-GB" altLang="en-US" sz="1600" b="1" dirty="0">
                <a:latin typeface="Courier New" pitchFamily="49" charset="0"/>
              </a:rPr>
              <a:t>class.</a:t>
            </a:r>
          </a:p>
        </p:txBody>
      </p:sp>
      <p:sp>
        <p:nvSpPr>
          <p:cNvPr id="134157" name="Text Box 13"/>
          <p:cNvSpPr txBox="1">
            <a:spLocks noChangeArrowheads="1"/>
          </p:cNvSpPr>
          <p:nvPr/>
        </p:nvSpPr>
        <p:spPr bwMode="auto">
          <a:xfrm>
            <a:off x="4962525" y="904875"/>
            <a:ext cx="4133850" cy="3308350"/>
          </a:xfrm>
          <a:prstGeom prst="rect">
            <a:avLst/>
          </a:prstGeom>
          <a:solidFill>
            <a:srgbClr val="000000"/>
          </a:solidFill>
          <a:ln w="38100">
            <a:solidFill>
              <a:srgbClr val="00CCFF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Courier New" pitchFamily="49" charset="0"/>
              </a:rPr>
              <a:t>abstract class Duck {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1600" b="1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Courier New" pitchFamily="49" charset="0"/>
              </a:rPr>
              <a:t>  protected FlyBehaviour flying;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1600" b="1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Courier New" pitchFamily="49" charset="0"/>
              </a:rPr>
              <a:t>  public Object DoFly ()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Courier New" pitchFamily="49" charset="0"/>
              </a:rPr>
              <a:t>  { return flying.Fly(); }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1600" b="1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Courier New" pitchFamily="49" charset="0"/>
              </a:rPr>
              <a:t>  public FlyBehaviour Flying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Courier New" pitchFamily="49" charset="0"/>
              </a:rPr>
              <a:t>  { set { flying = value; } }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1600" b="1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Courier New" pitchFamily="49" charset="0"/>
              </a:rPr>
              <a:t>  ... ... ...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1600" b="1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Courier New" pitchFamily="49" charset="0"/>
              </a:rPr>
              <a:t>} // end class.</a:t>
            </a:r>
          </a:p>
        </p:txBody>
      </p:sp>
      <p:sp>
        <p:nvSpPr>
          <p:cNvPr id="134158" name="Text Box 14"/>
          <p:cNvSpPr txBox="1">
            <a:spLocks noChangeArrowheads="1"/>
          </p:cNvSpPr>
          <p:nvPr/>
        </p:nvSpPr>
        <p:spPr bwMode="auto">
          <a:xfrm>
            <a:off x="4962525" y="4213225"/>
            <a:ext cx="4133850" cy="2574925"/>
          </a:xfrm>
          <a:prstGeom prst="rect">
            <a:avLst/>
          </a:prstGeom>
          <a:solidFill>
            <a:srgbClr val="000000"/>
          </a:solidFill>
          <a:ln w="38100">
            <a:solidFill>
              <a:srgbClr val="00CCFF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Courier New" pitchFamily="49" charset="0"/>
              </a:rPr>
              <a:t>class MallardDuck : Duck {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1600" b="1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Courier New" pitchFamily="49" charset="0"/>
              </a:rPr>
              <a:t>  public MallardDuck ()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Courier New" pitchFamily="49" charset="0"/>
              </a:rPr>
              <a:t>    flying = new FlyWithWings();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Courier New" pitchFamily="49" charset="0"/>
              </a:rPr>
              <a:t>    ... ... ...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Courier New" pitchFamily="49" charset="0"/>
              </a:rPr>
              <a:t>  } // end constructor.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1600" b="1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Courier New" pitchFamily="49" charset="0"/>
              </a:rPr>
              <a:t>  ... ... ...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1600" b="1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Courier New" pitchFamily="49" charset="0"/>
              </a:rPr>
              <a:t>} // end class.</a:t>
            </a:r>
          </a:p>
        </p:txBody>
      </p:sp>
      <p:sp>
        <p:nvSpPr>
          <p:cNvPr id="134159" name="Text Box 15"/>
          <p:cNvSpPr txBox="1">
            <a:spLocks noChangeArrowheads="1"/>
          </p:cNvSpPr>
          <p:nvPr/>
        </p:nvSpPr>
        <p:spPr bwMode="auto">
          <a:xfrm>
            <a:off x="136525" y="2660650"/>
            <a:ext cx="399732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>
                <a:latin typeface="Arial" charset="0"/>
              </a:rPr>
              <a:t>Note </a:t>
            </a:r>
            <a:r>
              <a:rPr lang="en-GB" altLang="en-US" sz="2400" i="1">
                <a:latin typeface="Arial" charset="0"/>
              </a:rPr>
              <a:t>Fly()</a:t>
            </a:r>
            <a:r>
              <a:rPr lang="en-GB" altLang="en-US" sz="2400">
                <a:latin typeface="Arial" charset="0"/>
              </a:rPr>
              <a:t> now returns an object to be rendered rather than explicity writing to the console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3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4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134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000"/>
                                        <p:tgtEl>
                                          <p:spTgt spid="134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134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7" grpId="0" animBg="1" autoUpdateAnimBg="0"/>
      <p:bldP spid="134156" grpId="0" animBg="1" autoUpdateAnimBg="0"/>
      <p:bldP spid="134157" grpId="0" animBg="1" autoUpdateAnimBg="0"/>
      <p:bldP spid="134158" grpId="0" animBg="1" autoUpdateAnimBg="0"/>
      <p:bldP spid="13415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l"/>
            <a:r>
              <a:rPr lang="en-US" altLang="en-US" b="1" dirty="0" smtClean="0">
                <a:latin typeface="Arial" charset="0"/>
              </a:rPr>
              <a:t>… and in the map class …</a:t>
            </a:r>
            <a:endParaRPr lang="en-US" altLang="en-US" b="1" dirty="0" smtClean="0">
              <a:latin typeface="Arial" charset="0"/>
            </a:endParaRP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241300" y="2557463"/>
            <a:ext cx="6232796" cy="4278094"/>
          </a:xfrm>
          <a:prstGeom prst="rect">
            <a:avLst/>
          </a:prstGeom>
          <a:solidFill>
            <a:srgbClr val="000000"/>
          </a:solidFill>
          <a:ln w="38100">
            <a:solidFill>
              <a:srgbClr val="00CCFF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dirty="0">
                <a:latin typeface="Courier New" pitchFamily="49" charset="0"/>
              </a:rPr>
              <a:t>class </a:t>
            </a:r>
            <a:r>
              <a:rPr lang="en-GB" altLang="en-US" sz="1600" b="1" dirty="0" err="1" smtClean="0">
                <a:latin typeface="Courier New" pitchFamily="49" charset="0"/>
              </a:rPr>
              <a:t>tiledMap</a:t>
            </a:r>
            <a:endParaRPr lang="en-GB" altLang="en-US" sz="1600" b="1" dirty="0" smtClean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dirty="0" smtClean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dirty="0">
                <a:latin typeface="Courier New" pitchFamily="49" charset="0"/>
              </a:rPr>
              <a:t> </a:t>
            </a:r>
            <a:r>
              <a:rPr lang="en-GB" altLang="en-US" sz="1600" b="1" dirty="0" smtClean="0">
                <a:latin typeface="Courier New" pitchFamily="49" charset="0"/>
              </a:rPr>
              <a:t> private </a:t>
            </a:r>
            <a:r>
              <a:rPr lang="en-GB" altLang="en-US" sz="1600" b="1" dirty="0" err="1" smtClean="0">
                <a:latin typeface="Courier New" pitchFamily="49" charset="0"/>
              </a:rPr>
              <a:t>MapRenderer</a:t>
            </a:r>
            <a:r>
              <a:rPr lang="en-GB" altLang="en-US" sz="1600" b="1" dirty="0" smtClean="0">
                <a:latin typeface="Courier New" pitchFamily="49" charset="0"/>
              </a:rPr>
              <a:t> </a:t>
            </a:r>
            <a:r>
              <a:rPr lang="en-GB" altLang="en-US" sz="1600" b="1" dirty="0" err="1" smtClean="0">
                <a:latin typeface="Courier New" pitchFamily="49" charset="0"/>
              </a:rPr>
              <a:t>mRenderer</a:t>
            </a:r>
            <a:r>
              <a:rPr lang="en-GB" altLang="en-US" sz="1600" b="1" dirty="0" smtClean="0">
                <a:latin typeface="Courier New" pitchFamily="49" charset="0"/>
              </a:rPr>
              <a:t>;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1600" b="1" dirty="0" smtClean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dirty="0">
                <a:latin typeface="Courier New" pitchFamily="49" charset="0"/>
              </a:rPr>
              <a:t> </a:t>
            </a:r>
            <a:r>
              <a:rPr lang="en-GB" altLang="en-US" sz="1600" b="1" dirty="0" smtClean="0">
                <a:latin typeface="Courier New" pitchFamily="49" charset="0"/>
              </a:rPr>
              <a:t> … … …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dirty="0">
                <a:latin typeface="Courier New" pitchFamily="49" charset="0"/>
              </a:rPr>
              <a:t>  public void </a:t>
            </a:r>
            <a:r>
              <a:rPr lang="en-GB" altLang="en-US" sz="1600" b="1" dirty="0" err="1">
                <a:latin typeface="Courier New" pitchFamily="49" charset="0"/>
              </a:rPr>
              <a:t>setRenderer</a:t>
            </a:r>
            <a:r>
              <a:rPr lang="en-GB" altLang="en-US" sz="1600" b="1" dirty="0">
                <a:latin typeface="Courier New" pitchFamily="49" charset="0"/>
              </a:rPr>
              <a:t> (</a:t>
            </a:r>
            <a:r>
              <a:rPr lang="en-GB" altLang="en-US" sz="1600" b="1" dirty="0" err="1">
                <a:latin typeface="Courier New" pitchFamily="49" charset="0"/>
              </a:rPr>
              <a:t>MapRenderer</a:t>
            </a:r>
            <a:r>
              <a:rPr lang="en-GB" altLang="en-US" sz="1600" b="1" dirty="0">
                <a:latin typeface="Courier New" pitchFamily="49" charset="0"/>
              </a:rPr>
              <a:t> </a:t>
            </a:r>
            <a:r>
              <a:rPr lang="en-GB" altLang="en-US" sz="1600" b="1" dirty="0" err="1">
                <a:latin typeface="Courier New" pitchFamily="49" charset="0"/>
              </a:rPr>
              <a:t>aRenderer</a:t>
            </a:r>
            <a:r>
              <a:rPr lang="en-GB" altLang="en-US" sz="1600" b="1" dirty="0">
                <a:latin typeface="Courier New" pitchFamily="49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dirty="0">
                <a:latin typeface="Courier New" pitchFamily="49" charset="0"/>
              </a:rPr>
              <a:t> 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dirty="0">
                <a:latin typeface="Courier New" pitchFamily="49" charset="0"/>
              </a:rPr>
              <a:t>    </a:t>
            </a:r>
            <a:r>
              <a:rPr lang="en-GB" altLang="en-US" sz="1600" b="1" dirty="0" err="1">
                <a:latin typeface="Courier New" pitchFamily="49" charset="0"/>
              </a:rPr>
              <a:t>mRenderer</a:t>
            </a:r>
            <a:r>
              <a:rPr lang="en-GB" altLang="en-US" sz="1600" b="1" dirty="0">
                <a:latin typeface="Courier New" pitchFamily="49" charset="0"/>
              </a:rPr>
              <a:t> = </a:t>
            </a:r>
            <a:r>
              <a:rPr lang="en-GB" altLang="en-US" sz="1600" b="1" dirty="0" err="1">
                <a:latin typeface="Courier New" pitchFamily="49" charset="0"/>
              </a:rPr>
              <a:t>aRenderer</a:t>
            </a:r>
            <a:r>
              <a:rPr lang="en-GB" altLang="en-US" sz="1600" b="1" dirty="0">
                <a:latin typeface="Courier New" pitchFamily="49" charset="0"/>
              </a:rPr>
              <a:t>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dirty="0">
                <a:latin typeface="Courier New" pitchFamily="49" charset="0"/>
              </a:rPr>
              <a:t>  }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dirty="0">
                <a:latin typeface="Courier New" pitchFamily="49" charset="0"/>
              </a:rPr>
              <a:t>  public </a:t>
            </a:r>
            <a:r>
              <a:rPr lang="en-GB" altLang="en-US" sz="1600" b="1" dirty="0" smtClean="0">
                <a:latin typeface="Courier New" pitchFamily="49" charset="0"/>
              </a:rPr>
              <a:t>void render </a:t>
            </a:r>
            <a:r>
              <a:rPr lang="en-GB" altLang="en-US" sz="1600" b="1" dirty="0">
                <a:latin typeface="Courier New" pitchFamily="49" charset="0"/>
              </a:rPr>
              <a:t>()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dirty="0">
                <a:latin typeface="Courier New" pitchFamily="49" charset="0"/>
              </a:rPr>
              <a:t>  { </a:t>
            </a:r>
            <a:endParaRPr lang="en-GB" altLang="en-US" sz="1600" b="1" dirty="0" smtClean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dirty="0">
                <a:latin typeface="Courier New" pitchFamily="49" charset="0"/>
              </a:rPr>
              <a:t> </a:t>
            </a:r>
            <a:r>
              <a:rPr lang="en-GB" altLang="en-US" sz="1600" b="1" dirty="0" smtClean="0">
                <a:latin typeface="Courier New" pitchFamily="49" charset="0"/>
              </a:rPr>
              <a:t>   </a:t>
            </a:r>
            <a:r>
              <a:rPr lang="en-GB" altLang="en-US" sz="1600" b="1" dirty="0" err="1" smtClean="0">
                <a:latin typeface="Courier New" pitchFamily="49" charset="0"/>
              </a:rPr>
              <a:t>mRenderer.render</a:t>
            </a:r>
            <a:r>
              <a:rPr lang="en-GB" altLang="en-US" sz="1600" b="1" dirty="0" smtClean="0">
                <a:latin typeface="Courier New" pitchFamily="49" charset="0"/>
              </a:rPr>
              <a:t> (this);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dirty="0" smtClean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dirty="0">
                <a:latin typeface="Courier New" pitchFamily="49" charset="0"/>
              </a:rPr>
              <a:t>} // end </a:t>
            </a:r>
            <a:r>
              <a:rPr lang="en-GB" altLang="en-US" sz="1600" b="1" dirty="0" err="1" smtClean="0">
                <a:latin typeface="Courier New" pitchFamily="49" charset="0"/>
              </a:rPr>
              <a:t>tiledMap</a:t>
            </a:r>
            <a:r>
              <a:rPr lang="en-GB" altLang="en-US" sz="1600" b="1" dirty="0" smtClean="0">
                <a:latin typeface="Courier New" pitchFamily="49" charset="0"/>
              </a:rPr>
              <a:t> </a:t>
            </a:r>
            <a:r>
              <a:rPr lang="en-GB" altLang="en-US" sz="1600" b="1" dirty="0">
                <a:latin typeface="Courier New" pitchFamily="49" charset="0"/>
              </a:rPr>
              <a:t>class.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algn="l"/>
            <a:r>
              <a:rPr lang="en-GB" altLang="en-US" sz="4000" dirty="0" smtClean="0">
                <a:latin typeface="Arial" charset="0"/>
              </a:rPr>
              <a:t>The </a:t>
            </a:r>
            <a:r>
              <a:rPr lang="en-GB" altLang="en-US" sz="4000" dirty="0" smtClean="0">
                <a:latin typeface="Arial" charset="0"/>
              </a:rPr>
              <a:t>objects when executed </a:t>
            </a:r>
            <a:r>
              <a:rPr lang="en-GB" altLang="en-US" sz="4000" dirty="0" smtClean="0">
                <a:latin typeface="Arial" charset="0"/>
              </a:rPr>
              <a:t>…</a:t>
            </a:r>
            <a:endParaRPr lang="en-GB" altLang="en-US" sz="4000" dirty="0" smtClean="0"/>
          </a:p>
        </p:txBody>
      </p:sp>
      <p:sp>
        <p:nvSpPr>
          <p:cNvPr id="136195" name="Text Box 3"/>
          <p:cNvSpPr txBox="1">
            <a:spLocks noChangeArrowheads="1"/>
          </p:cNvSpPr>
          <p:nvPr/>
        </p:nvSpPr>
        <p:spPr bwMode="auto">
          <a:xfrm>
            <a:off x="115888" y="1184275"/>
            <a:ext cx="4875053" cy="1323439"/>
          </a:xfrm>
          <a:prstGeom prst="rect">
            <a:avLst/>
          </a:prstGeom>
          <a:solidFill>
            <a:srgbClr val="000000"/>
          </a:solidFill>
          <a:ln w="38100">
            <a:solidFill>
              <a:srgbClr val="00CCFF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dirty="0">
                <a:latin typeface="Courier New" pitchFamily="49" charset="0"/>
              </a:rPr>
              <a:t> </a:t>
            </a:r>
            <a:r>
              <a:rPr lang="en-GB" altLang="en-US" sz="1600" b="1" dirty="0" err="1" smtClean="0">
                <a:latin typeface="Courier New" pitchFamily="49" charset="0"/>
              </a:rPr>
              <a:t>TiledMap</a:t>
            </a:r>
            <a:r>
              <a:rPr lang="en-GB" altLang="en-US" sz="1600" b="1" dirty="0" smtClean="0">
                <a:latin typeface="Courier New" pitchFamily="49" charset="0"/>
              </a:rPr>
              <a:t> map;</a:t>
            </a:r>
            <a:endParaRPr lang="en-GB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dirty="0">
                <a:latin typeface="Courier New" pitchFamily="49" charset="0"/>
              </a:rPr>
              <a:t> </a:t>
            </a:r>
            <a:r>
              <a:rPr lang="en-GB" altLang="en-US" sz="1600" b="1" dirty="0" smtClean="0">
                <a:latin typeface="Courier New" pitchFamily="49" charset="0"/>
              </a:rPr>
              <a:t>map = new </a:t>
            </a:r>
            <a:r>
              <a:rPr lang="en-GB" altLang="en-US" sz="1600" b="1" dirty="0" err="1" smtClean="0">
                <a:latin typeface="Courier New" pitchFamily="49" charset="0"/>
              </a:rPr>
              <a:t>TiledMap</a:t>
            </a:r>
            <a:r>
              <a:rPr lang="en-GB" altLang="en-US" sz="1600" b="1" dirty="0" smtClean="0">
                <a:latin typeface="Courier New" pitchFamily="49" charset="0"/>
              </a:rPr>
              <a:t> (…,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dirty="0">
                <a:latin typeface="Courier New" pitchFamily="49" charset="0"/>
              </a:rPr>
              <a:t> </a:t>
            </a:r>
            <a:r>
              <a:rPr lang="en-GB" altLang="en-US" sz="1600" b="1" dirty="0" smtClean="0">
                <a:latin typeface="Courier New" pitchFamily="49" charset="0"/>
              </a:rPr>
              <a:t>           new </a:t>
            </a:r>
            <a:r>
              <a:rPr lang="en-GB" altLang="en-US" sz="1600" b="1" dirty="0" err="1" smtClean="0">
                <a:latin typeface="Courier New" pitchFamily="49" charset="0"/>
              </a:rPr>
              <a:t>ConsoleRenderer</a:t>
            </a:r>
            <a:r>
              <a:rPr lang="en-GB" altLang="en-US" sz="1600" b="1" dirty="0" smtClean="0">
                <a:latin typeface="Courier New" pitchFamily="49" charset="0"/>
              </a:rPr>
              <a:t>() </a:t>
            </a:r>
            <a:r>
              <a:rPr lang="en-GB" altLang="en-US" sz="1600" b="1" dirty="0" smtClean="0">
                <a:latin typeface="Courier New" pitchFamily="49" charset="0"/>
              </a:rPr>
              <a:t>);  </a:t>
            </a:r>
            <a:endParaRPr lang="en-GB" altLang="en-US" sz="1600" b="1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en-US" sz="1600" b="1" dirty="0">
              <a:latin typeface="Courier New" pitchFamily="49" charset="0"/>
            </a:endParaRPr>
          </a:p>
        </p:txBody>
      </p:sp>
      <p:sp>
        <p:nvSpPr>
          <p:cNvPr id="136199" name="Rectangle 7"/>
          <p:cNvSpPr>
            <a:spLocks noChangeArrowheads="1"/>
          </p:cNvSpPr>
          <p:nvPr/>
        </p:nvSpPr>
        <p:spPr bwMode="auto">
          <a:xfrm>
            <a:off x="115888" y="3721100"/>
            <a:ext cx="1676400" cy="449263"/>
          </a:xfrm>
          <a:prstGeom prst="rect">
            <a:avLst/>
          </a:prstGeom>
          <a:solidFill>
            <a:srgbClr val="00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36200" name="Line 8"/>
          <p:cNvSpPr>
            <a:spLocks noChangeShapeType="1"/>
          </p:cNvSpPr>
          <p:nvPr/>
        </p:nvSpPr>
        <p:spPr bwMode="auto">
          <a:xfrm>
            <a:off x="1792288" y="3932238"/>
            <a:ext cx="12350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6201" name="Text Box 9"/>
          <p:cNvSpPr txBox="1">
            <a:spLocks noChangeArrowheads="1"/>
          </p:cNvSpPr>
          <p:nvPr/>
        </p:nvSpPr>
        <p:spPr bwMode="auto">
          <a:xfrm>
            <a:off x="444500" y="3354388"/>
            <a:ext cx="13477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sz="1800" b="1" dirty="0" smtClean="0">
                <a:latin typeface="Courier New" pitchFamily="49" charset="0"/>
              </a:rPr>
              <a:t>map</a:t>
            </a:r>
            <a:endParaRPr lang="en-GB" altLang="en-US" sz="1800" b="1" dirty="0">
              <a:latin typeface="Courier New" pitchFamily="49" charset="0"/>
            </a:endParaRPr>
          </a:p>
        </p:txBody>
      </p:sp>
      <p:sp>
        <p:nvSpPr>
          <p:cNvPr id="136202" name="Rectangle 10"/>
          <p:cNvSpPr>
            <a:spLocks noChangeArrowheads="1"/>
          </p:cNvSpPr>
          <p:nvPr/>
        </p:nvSpPr>
        <p:spPr bwMode="auto">
          <a:xfrm>
            <a:off x="3027363" y="3611563"/>
            <a:ext cx="2093912" cy="2122487"/>
          </a:xfrm>
          <a:prstGeom prst="rect">
            <a:avLst/>
          </a:prstGeom>
          <a:solidFill>
            <a:srgbClr val="00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36203" name="Text Box 11"/>
          <p:cNvSpPr txBox="1">
            <a:spLocks noChangeArrowheads="1"/>
          </p:cNvSpPr>
          <p:nvPr/>
        </p:nvSpPr>
        <p:spPr bwMode="auto">
          <a:xfrm>
            <a:off x="3144838" y="3721100"/>
            <a:ext cx="14271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sz="1800" b="1" dirty="0" err="1" smtClean="0">
                <a:latin typeface="Courier New" pitchFamily="49" charset="0"/>
              </a:rPr>
              <a:t>mRenderer</a:t>
            </a:r>
            <a:endParaRPr lang="en-GB" altLang="en-US" sz="1800" b="1" dirty="0">
              <a:latin typeface="Courier New" pitchFamily="49" charset="0"/>
            </a:endParaRPr>
          </a:p>
        </p:txBody>
      </p:sp>
      <p:sp>
        <p:nvSpPr>
          <p:cNvPr id="136204" name="Rectangle 12"/>
          <p:cNvSpPr>
            <a:spLocks noChangeArrowheads="1"/>
          </p:cNvSpPr>
          <p:nvPr/>
        </p:nvSpPr>
        <p:spPr bwMode="auto">
          <a:xfrm>
            <a:off x="3144838" y="4087813"/>
            <a:ext cx="1244600" cy="328612"/>
          </a:xfrm>
          <a:prstGeom prst="rect">
            <a:avLst/>
          </a:prstGeom>
          <a:solidFill>
            <a:srgbClr val="00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36205" name="Text Box 13"/>
          <p:cNvSpPr txBox="1">
            <a:spLocks noChangeArrowheads="1"/>
          </p:cNvSpPr>
          <p:nvPr/>
        </p:nvSpPr>
        <p:spPr bwMode="auto">
          <a:xfrm>
            <a:off x="3144838" y="4416425"/>
            <a:ext cx="12446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sz="1800" b="1" dirty="0">
                <a:latin typeface="Courier New" pitchFamily="49" charset="0"/>
              </a:rPr>
              <a:t>…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GB" altLang="en-US" sz="1800" b="1" dirty="0" smtClean="0">
                <a:latin typeface="Courier New" pitchFamily="49" charset="0"/>
              </a:rPr>
              <a:t>render()</a:t>
            </a:r>
            <a:endParaRPr lang="en-GB" altLang="en-US" sz="1800" b="1" dirty="0">
              <a:latin typeface="Courier New" pitchFamily="49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GB" altLang="en-US" sz="1800" dirty="0">
                <a:latin typeface="Courier New" pitchFamily="49" charset="0"/>
              </a:rPr>
              <a:t>…</a:t>
            </a:r>
          </a:p>
        </p:txBody>
      </p:sp>
      <p:sp>
        <p:nvSpPr>
          <p:cNvPr id="136206" name="Text Box 14"/>
          <p:cNvSpPr txBox="1">
            <a:spLocks noChangeArrowheads="1"/>
          </p:cNvSpPr>
          <p:nvPr/>
        </p:nvSpPr>
        <p:spPr bwMode="auto">
          <a:xfrm>
            <a:off x="2743200" y="5734050"/>
            <a:ext cx="2522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en-GB" altLang="en-US" sz="1400" b="1" i="1" dirty="0" smtClean="0">
                <a:latin typeface="Courier New" pitchFamily="49" charset="0"/>
              </a:rPr>
              <a:t>(</a:t>
            </a:r>
            <a:r>
              <a:rPr lang="en-GB" altLang="en-US" sz="1400" b="1" i="1" dirty="0" err="1" smtClean="0">
                <a:latin typeface="Courier New" pitchFamily="49" charset="0"/>
              </a:rPr>
              <a:t>TiledMap</a:t>
            </a:r>
            <a:r>
              <a:rPr lang="en-GB" altLang="en-US" sz="1400" b="1" i="1" dirty="0" smtClean="0">
                <a:latin typeface="Courier New" pitchFamily="49" charset="0"/>
              </a:rPr>
              <a:t> </a:t>
            </a:r>
            <a:r>
              <a:rPr lang="en-GB" altLang="en-US" sz="1400" b="1" i="1" dirty="0">
                <a:latin typeface="Courier New" pitchFamily="49" charset="0"/>
              </a:rPr>
              <a:t>object)</a:t>
            </a:r>
          </a:p>
        </p:txBody>
      </p:sp>
      <p:sp>
        <p:nvSpPr>
          <p:cNvPr id="136207" name="Rectangle 15"/>
          <p:cNvSpPr>
            <a:spLocks noChangeArrowheads="1"/>
          </p:cNvSpPr>
          <p:nvPr/>
        </p:nvSpPr>
        <p:spPr bwMode="auto">
          <a:xfrm>
            <a:off x="6546850" y="3611563"/>
            <a:ext cx="2195513" cy="2405062"/>
          </a:xfrm>
          <a:prstGeom prst="rect">
            <a:avLst/>
          </a:prstGeom>
          <a:solidFill>
            <a:srgbClr val="00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36208" name="Text Box 16"/>
          <p:cNvSpPr txBox="1">
            <a:spLocks noChangeArrowheads="1"/>
          </p:cNvSpPr>
          <p:nvPr/>
        </p:nvSpPr>
        <p:spPr bwMode="auto">
          <a:xfrm>
            <a:off x="6656388" y="3721100"/>
            <a:ext cx="14081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sz="1800" b="1" dirty="0" smtClean="0">
                <a:latin typeface="Courier New" pitchFamily="49" charset="0"/>
              </a:rPr>
              <a:t>render(this)</a:t>
            </a:r>
            <a:endParaRPr lang="en-GB" altLang="en-US" sz="1800" b="1" dirty="0">
              <a:latin typeface="Courier New" pitchFamily="49" charset="0"/>
            </a:endParaRPr>
          </a:p>
        </p:txBody>
      </p:sp>
      <p:sp>
        <p:nvSpPr>
          <p:cNvPr id="136209" name="Text Box 17"/>
          <p:cNvSpPr txBox="1">
            <a:spLocks noChangeArrowheads="1"/>
          </p:cNvSpPr>
          <p:nvPr/>
        </p:nvSpPr>
        <p:spPr bwMode="auto">
          <a:xfrm>
            <a:off x="6437313" y="6038850"/>
            <a:ext cx="24606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en-GB" altLang="en-US" sz="1400" b="1" i="1" dirty="0" smtClean="0">
                <a:latin typeface="Courier New" pitchFamily="49" charset="0"/>
              </a:rPr>
              <a:t>(</a:t>
            </a:r>
            <a:r>
              <a:rPr lang="en-GB" altLang="en-US" sz="1400" b="1" i="1" dirty="0" err="1" smtClean="0">
                <a:latin typeface="Courier New" pitchFamily="49" charset="0"/>
              </a:rPr>
              <a:t>ConsoleRenderer</a:t>
            </a:r>
            <a:r>
              <a:rPr lang="en-GB" altLang="en-US" sz="1400" b="1" i="1" dirty="0" smtClean="0">
                <a:latin typeface="Courier New" pitchFamily="49" charset="0"/>
              </a:rPr>
              <a:t> </a:t>
            </a:r>
            <a:r>
              <a:rPr lang="en-GB" altLang="en-US" sz="1400" b="1" i="1" dirty="0">
                <a:latin typeface="Courier New" pitchFamily="49" charset="0"/>
              </a:rPr>
              <a:t>object)</a:t>
            </a:r>
          </a:p>
        </p:txBody>
      </p:sp>
      <p:sp>
        <p:nvSpPr>
          <p:cNvPr id="136211" name="Line 19"/>
          <p:cNvSpPr>
            <a:spLocks noChangeShapeType="1"/>
          </p:cNvSpPr>
          <p:nvPr/>
        </p:nvSpPr>
        <p:spPr bwMode="auto">
          <a:xfrm>
            <a:off x="4127500" y="4279900"/>
            <a:ext cx="2419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6212" name="AutoShape 20"/>
          <p:cNvSpPr>
            <a:spLocks noChangeArrowheads="1"/>
          </p:cNvSpPr>
          <p:nvPr/>
        </p:nvSpPr>
        <p:spPr bwMode="auto">
          <a:xfrm>
            <a:off x="4389438" y="1371600"/>
            <a:ext cx="2762250" cy="920750"/>
          </a:xfrm>
          <a:prstGeom prst="wedgeRoundRectCallout">
            <a:avLst>
              <a:gd name="adj1" fmla="val -71324"/>
              <a:gd name="adj2" fmla="val 4657"/>
              <a:gd name="adj3" fmla="val 16667"/>
            </a:avLst>
          </a:prstGeom>
          <a:solidFill>
            <a:srgbClr val="00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dirty="0"/>
              <a:t>call </a:t>
            </a:r>
            <a:r>
              <a:rPr lang="en-GB" altLang="en-US" sz="2400" dirty="0" err="1" smtClean="0"/>
              <a:t>TiledMap</a:t>
            </a:r>
            <a:r>
              <a:rPr lang="en-GB" altLang="en-US" sz="2400" dirty="0" smtClean="0"/>
              <a:t>(…) </a:t>
            </a:r>
            <a:endParaRPr lang="en-GB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400" dirty="0"/>
              <a:t>constructor method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3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136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36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13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136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36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3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6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136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136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136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000"/>
                                        <p:tgtEl>
                                          <p:spTgt spid="136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5" grpId="0" animBg="1" autoUpdateAnimBg="0"/>
      <p:bldP spid="136199" grpId="0" animBg="1"/>
      <p:bldP spid="136200" grpId="0" animBg="1"/>
      <p:bldP spid="136201" grpId="0"/>
      <p:bldP spid="136202" grpId="0" animBg="1"/>
      <p:bldP spid="136203" grpId="0"/>
      <p:bldP spid="136204" grpId="0" animBg="1"/>
      <p:bldP spid="136205" grpId="0"/>
      <p:bldP spid="136206" grpId="0"/>
      <p:bldP spid="136207" grpId="0" animBg="1"/>
      <p:bldP spid="136208" grpId="0"/>
      <p:bldP spid="136209" grpId="0"/>
      <p:bldP spid="136211" grpId="0" animBg="1"/>
      <p:bldP spid="1362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1688"/>
            <a:ext cx="7772400" cy="838200"/>
          </a:xfrm>
        </p:spPr>
        <p:txBody>
          <a:bodyPr/>
          <a:lstStyle/>
          <a:p>
            <a:pPr algn="l"/>
            <a:r>
              <a:rPr lang="en-US" altLang="en-US" sz="4000" b="1" dirty="0" smtClean="0">
                <a:latin typeface="Arial" charset="0"/>
              </a:rPr>
              <a:t>The one constant in software development … 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432175"/>
            <a:ext cx="7772400" cy="1555750"/>
          </a:xfrm>
          <a:noFill/>
        </p:spPr>
        <p:txBody>
          <a:bodyPr anchorCtr="1">
            <a:spAutoFit/>
          </a:bodyPr>
          <a:lstStyle/>
          <a:p>
            <a:pPr>
              <a:buFontTx/>
              <a:buNone/>
            </a:pPr>
            <a:r>
              <a:rPr lang="en-US" altLang="en-US" sz="9600" b="1" i="1" smtClean="0">
                <a:latin typeface="Arial" charset="0"/>
              </a:rPr>
              <a:t>CHANGE.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30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/>
      <p:bldP spid="95235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l"/>
            <a:r>
              <a:rPr lang="en-US" altLang="en-US" sz="4000" b="1" dirty="0" smtClean="0">
                <a:latin typeface="Arial" charset="0"/>
              </a:rPr>
              <a:t>Inflexibility of rendering.</a:t>
            </a:r>
            <a:endParaRPr lang="en-US" altLang="en-US" sz="4000" b="1" dirty="0" smtClean="0">
              <a:latin typeface="Arial" charset="0"/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6506397"/>
          </a:xfrm>
        </p:spPr>
        <p:txBody>
          <a:bodyPr>
            <a:spAutoFit/>
          </a:bodyPr>
          <a:lstStyle/>
          <a:p>
            <a:r>
              <a:rPr lang="en-US" altLang="en-US" dirty="0" smtClean="0">
                <a:latin typeface="Arial" charset="0"/>
              </a:rPr>
              <a:t>Consider what requires to be changed if we require to render a map on a different display technology …</a:t>
            </a:r>
          </a:p>
          <a:p>
            <a:pPr lvl="1"/>
            <a:r>
              <a:rPr lang="en-US" altLang="en-US" dirty="0" smtClean="0">
                <a:latin typeface="Arial" charset="0"/>
              </a:rPr>
              <a:t>The existing </a:t>
            </a:r>
            <a:r>
              <a:rPr lang="en-US" altLang="en-US" i="1" dirty="0" err="1" smtClean="0">
                <a:latin typeface="Arial" charset="0"/>
              </a:rPr>
              <a:t>TiledMap</a:t>
            </a:r>
            <a:r>
              <a:rPr lang="en-US" altLang="en-US" dirty="0" smtClean="0">
                <a:latin typeface="Arial" charset="0"/>
              </a:rPr>
              <a:t> code must be changed by replacing the implementation of the </a:t>
            </a:r>
            <a:r>
              <a:rPr lang="en-US" altLang="en-US" i="1" dirty="0" smtClean="0">
                <a:latin typeface="Arial" charset="0"/>
              </a:rPr>
              <a:t>render()</a:t>
            </a:r>
            <a:r>
              <a:rPr lang="en-US" altLang="en-US" dirty="0" smtClean="0">
                <a:latin typeface="Arial" charset="0"/>
              </a:rPr>
              <a:t> method.</a:t>
            </a:r>
          </a:p>
          <a:p>
            <a:r>
              <a:rPr lang="en-US" altLang="en-US" dirty="0" smtClean="0">
                <a:latin typeface="Arial" charset="0"/>
              </a:rPr>
              <a:t>Always a bad idea to change our existing code base to allow for new requirements:</a:t>
            </a:r>
          </a:p>
          <a:p>
            <a:pPr lvl="1"/>
            <a:r>
              <a:rPr lang="en-US" altLang="en-US" dirty="0" smtClean="0">
                <a:latin typeface="Arial" charset="0"/>
              </a:rPr>
              <a:t>may compromise related implementation and/or functionality;</a:t>
            </a:r>
          </a:p>
          <a:p>
            <a:pPr lvl="1"/>
            <a:r>
              <a:rPr lang="en-US" altLang="en-US" dirty="0" smtClean="0">
                <a:latin typeface="Arial" charset="0"/>
              </a:rPr>
              <a:t>results in multiple versions;</a:t>
            </a:r>
          </a:p>
          <a:p>
            <a:pPr lvl="1"/>
            <a:r>
              <a:rPr lang="en-US" altLang="en-US" dirty="0" smtClean="0">
                <a:latin typeface="Arial" charset="0"/>
              </a:rPr>
              <a:t>complicates future maintenance.</a:t>
            </a:r>
            <a:endParaRPr lang="en-US" altLang="en-US" dirty="0" smtClean="0">
              <a:latin typeface="Arial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l"/>
            <a:r>
              <a:rPr lang="en-US" altLang="en-US" sz="4000" b="1" dirty="0" smtClean="0">
                <a:latin typeface="Arial" charset="0"/>
              </a:rPr>
              <a:t>The strategy design pattern …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19781"/>
          </a:xfrm>
        </p:spPr>
        <p:txBody>
          <a:bodyPr>
            <a:spAutoFit/>
          </a:bodyPr>
          <a:lstStyle/>
          <a:p>
            <a:r>
              <a:rPr lang="en-US" altLang="en-US" dirty="0" smtClean="0">
                <a:latin typeface="Arial" charset="0"/>
              </a:rPr>
              <a:t>… defines a family of algorithms.</a:t>
            </a:r>
          </a:p>
          <a:p>
            <a:r>
              <a:rPr lang="en-US" altLang="en-US" dirty="0" smtClean="0">
                <a:latin typeface="Arial" charset="0"/>
              </a:rPr>
              <a:t>… encapsulates each algorithm.</a:t>
            </a:r>
          </a:p>
          <a:p>
            <a:r>
              <a:rPr lang="en-US" altLang="en-US" dirty="0" smtClean="0">
                <a:latin typeface="Arial" charset="0"/>
              </a:rPr>
              <a:t>… makes algorithms interchangeable.</a:t>
            </a:r>
          </a:p>
          <a:p>
            <a:r>
              <a:rPr lang="en-US" altLang="en-US" dirty="0" smtClean="0">
                <a:latin typeface="Arial" charset="0"/>
              </a:rPr>
              <a:t>… allows the algorithm to vary independently of the clients that use it.</a:t>
            </a:r>
          </a:p>
          <a:p>
            <a:pPr>
              <a:spcBef>
                <a:spcPct val="100000"/>
              </a:spcBef>
            </a:pPr>
            <a:r>
              <a:rPr lang="en-US" altLang="en-US" dirty="0" smtClean="0">
                <a:latin typeface="Arial" charset="0"/>
              </a:rPr>
              <a:t>In our scenario the </a:t>
            </a:r>
            <a:r>
              <a:rPr lang="en-US" altLang="en-US" dirty="0" smtClean="0">
                <a:latin typeface="Arial" charset="0"/>
              </a:rPr>
              <a:t>family </a:t>
            </a:r>
            <a:r>
              <a:rPr lang="en-US" altLang="en-US" dirty="0" smtClean="0">
                <a:latin typeface="Arial" charset="0"/>
              </a:rPr>
              <a:t>of algorithms are the </a:t>
            </a:r>
            <a:r>
              <a:rPr lang="en-US" altLang="en-US" dirty="0" smtClean="0">
                <a:latin typeface="Arial" charset="0"/>
              </a:rPr>
              <a:t>different implementations of the map </a:t>
            </a:r>
            <a:r>
              <a:rPr lang="en-US" altLang="en-US" dirty="0" smtClean="0">
                <a:latin typeface="Arial" charset="0"/>
              </a:rPr>
              <a:t>rendering </a:t>
            </a:r>
            <a:r>
              <a:rPr lang="en-US" altLang="en-US" dirty="0" err="1" smtClean="0">
                <a:latin typeface="Arial" charset="0"/>
              </a:rPr>
              <a:t>behaviour</a:t>
            </a:r>
            <a:r>
              <a:rPr lang="en-US" altLang="en-US" dirty="0" smtClean="0">
                <a:latin typeface="Arial" charset="0"/>
              </a:rPr>
              <a:t>.</a:t>
            </a:r>
            <a:endParaRPr lang="en-US" alt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90737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l"/>
            <a:r>
              <a:rPr lang="en-US" altLang="en-US" b="1" dirty="0" smtClean="0">
                <a:latin typeface="Arial" charset="0"/>
              </a:rPr>
              <a:t>The strategy pattern UML.</a:t>
            </a:r>
          </a:p>
        </p:txBody>
      </p:sp>
      <p:grpSp>
        <p:nvGrpSpPr>
          <p:cNvPr id="7171" name="Group 3"/>
          <p:cNvGrpSpPr>
            <a:grpSpLocks/>
          </p:cNvGrpSpPr>
          <p:nvPr/>
        </p:nvGrpSpPr>
        <p:grpSpPr bwMode="auto">
          <a:xfrm>
            <a:off x="473075" y="1827213"/>
            <a:ext cx="1568450" cy="1754187"/>
            <a:chOff x="432" y="1367"/>
            <a:chExt cx="2237" cy="1105"/>
          </a:xfrm>
        </p:grpSpPr>
        <p:sp>
          <p:nvSpPr>
            <p:cNvPr id="7184" name="Text Box 4"/>
            <p:cNvSpPr txBox="1">
              <a:spLocks noChangeArrowheads="1"/>
            </p:cNvSpPr>
            <p:nvPr/>
          </p:nvSpPr>
          <p:spPr bwMode="auto">
            <a:xfrm>
              <a:off x="432" y="1367"/>
              <a:ext cx="2237" cy="235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10000"/>
                </a:spcBef>
                <a:buFontTx/>
                <a:buNone/>
              </a:pPr>
              <a:r>
                <a:rPr lang="en-GB" altLang="en-US" sz="1800" b="1">
                  <a:latin typeface="Courier New" pitchFamily="49" charset="0"/>
                </a:rPr>
                <a:t>MyClass</a:t>
              </a:r>
              <a:endParaRPr lang="en-GB" altLang="en-US" sz="2400">
                <a:latin typeface="Courier New" pitchFamily="49" charset="0"/>
              </a:endParaRPr>
            </a:p>
          </p:txBody>
        </p:sp>
        <p:sp>
          <p:nvSpPr>
            <p:cNvPr id="7185" name="Text Box 5"/>
            <p:cNvSpPr txBox="1">
              <a:spLocks noChangeArrowheads="1"/>
            </p:cNvSpPr>
            <p:nvPr/>
          </p:nvSpPr>
          <p:spPr bwMode="auto">
            <a:xfrm>
              <a:off x="432" y="1613"/>
              <a:ext cx="2237" cy="425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10000"/>
                </a:spcBef>
                <a:buFontTx/>
                <a:buNone/>
              </a:pPr>
              <a:r>
                <a:rPr lang="en-GB" altLang="en-US" sz="1800">
                  <a:latin typeface="Courier New" pitchFamily="49" charset="0"/>
                </a:rPr>
                <a:t>… … …</a:t>
              </a:r>
            </a:p>
            <a:p>
              <a:pPr>
                <a:spcBef>
                  <a:spcPct val="10000"/>
                </a:spcBef>
                <a:buFontTx/>
                <a:buNone/>
              </a:pPr>
              <a:r>
                <a:rPr lang="en-GB" altLang="en-US" sz="1800">
                  <a:latin typeface="Courier New" pitchFamily="49" charset="0"/>
                </a:rPr>
                <a:t>algorithm</a:t>
              </a:r>
            </a:p>
          </p:txBody>
        </p:sp>
        <p:sp>
          <p:nvSpPr>
            <p:cNvPr id="7186" name="Text Box 6"/>
            <p:cNvSpPr txBox="1">
              <a:spLocks noChangeArrowheads="1"/>
            </p:cNvSpPr>
            <p:nvPr/>
          </p:nvSpPr>
          <p:spPr bwMode="auto">
            <a:xfrm>
              <a:off x="432" y="2047"/>
              <a:ext cx="2237" cy="425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10000"/>
                </a:spcBef>
                <a:buFontTx/>
                <a:buNone/>
              </a:pPr>
              <a:r>
                <a:rPr lang="en-GB" altLang="en-US" sz="1800">
                  <a:latin typeface="Courier New" pitchFamily="49" charset="0"/>
                </a:rPr>
                <a:t>… … …</a:t>
              </a:r>
            </a:p>
            <a:p>
              <a:pPr>
                <a:spcBef>
                  <a:spcPct val="10000"/>
                </a:spcBef>
                <a:buFontTx/>
                <a:buNone/>
              </a:pPr>
              <a:r>
                <a:rPr lang="en-GB" altLang="en-US" sz="1800">
                  <a:latin typeface="Courier New" pitchFamily="49" charset="0"/>
                </a:rPr>
                <a:t>DoIt()</a:t>
              </a:r>
            </a:p>
          </p:txBody>
        </p:sp>
      </p:grpSp>
      <p:grpSp>
        <p:nvGrpSpPr>
          <p:cNvPr id="7172" name="Group 7"/>
          <p:cNvGrpSpPr>
            <a:grpSpLocks/>
          </p:cNvGrpSpPr>
          <p:nvPr/>
        </p:nvGrpSpPr>
        <p:grpSpPr bwMode="auto">
          <a:xfrm>
            <a:off x="4668838" y="2433638"/>
            <a:ext cx="2279650" cy="1047750"/>
            <a:chOff x="2334" y="1602"/>
            <a:chExt cx="2237" cy="660"/>
          </a:xfrm>
        </p:grpSpPr>
        <p:sp>
          <p:nvSpPr>
            <p:cNvPr id="7182" name="Text Box 8"/>
            <p:cNvSpPr txBox="1">
              <a:spLocks noChangeArrowheads="1"/>
            </p:cNvSpPr>
            <p:nvPr/>
          </p:nvSpPr>
          <p:spPr bwMode="auto">
            <a:xfrm>
              <a:off x="2334" y="1602"/>
              <a:ext cx="2237" cy="425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10000"/>
                </a:spcBef>
                <a:buFontTx/>
                <a:buNone/>
              </a:pPr>
              <a:r>
                <a:rPr lang="en-GB" altLang="en-US" sz="1800" b="1">
                  <a:latin typeface="Courier New" pitchFamily="49" charset="0"/>
                </a:rPr>
                <a:t>&lt;&lt;interface&gt;&gt; </a:t>
              </a:r>
            </a:p>
            <a:p>
              <a:pPr>
                <a:spcBef>
                  <a:spcPct val="10000"/>
                </a:spcBef>
                <a:buFontTx/>
                <a:buNone/>
              </a:pPr>
              <a:r>
                <a:rPr lang="en-GB" altLang="en-US" sz="1800" b="1">
                  <a:latin typeface="Courier New" pitchFamily="49" charset="0"/>
                </a:rPr>
                <a:t>AlgorithmFamily</a:t>
              </a:r>
              <a:endParaRPr lang="en-GB" altLang="en-US" sz="2400">
                <a:latin typeface="Courier New" pitchFamily="49" charset="0"/>
              </a:endParaRPr>
            </a:p>
          </p:txBody>
        </p:sp>
        <p:sp>
          <p:nvSpPr>
            <p:cNvPr id="7183" name="Text Box 9"/>
            <p:cNvSpPr txBox="1">
              <a:spLocks noChangeArrowheads="1"/>
            </p:cNvSpPr>
            <p:nvPr/>
          </p:nvSpPr>
          <p:spPr bwMode="auto">
            <a:xfrm>
              <a:off x="2334" y="2027"/>
              <a:ext cx="2237" cy="235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10000"/>
                </a:spcBef>
                <a:buFontTx/>
                <a:buNone/>
              </a:pPr>
              <a:r>
                <a:rPr lang="en-GB" altLang="en-US" sz="1800">
                  <a:latin typeface="Courier New" pitchFamily="49" charset="0"/>
                </a:rPr>
                <a:t>Algorithm()</a:t>
              </a:r>
            </a:p>
          </p:txBody>
        </p:sp>
      </p:grpSp>
      <p:sp>
        <p:nvSpPr>
          <p:cNvPr id="7173" name="Line 10"/>
          <p:cNvSpPr>
            <a:spLocks noChangeShapeType="1"/>
          </p:cNvSpPr>
          <p:nvPr/>
        </p:nvSpPr>
        <p:spPr bwMode="auto">
          <a:xfrm rot="16200000" flipH="1">
            <a:off x="4349750" y="4186238"/>
            <a:ext cx="13716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arrow" w="lg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Line 11"/>
          <p:cNvSpPr>
            <a:spLocks noChangeShapeType="1"/>
          </p:cNvSpPr>
          <p:nvPr/>
        </p:nvSpPr>
        <p:spPr bwMode="auto">
          <a:xfrm rot="10800000" flipH="1">
            <a:off x="1930400" y="2740025"/>
            <a:ext cx="27416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diamond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Line 12"/>
          <p:cNvSpPr>
            <a:spLocks noChangeShapeType="1"/>
          </p:cNvSpPr>
          <p:nvPr/>
        </p:nvSpPr>
        <p:spPr bwMode="auto">
          <a:xfrm rot="16200000" flipH="1">
            <a:off x="5810250" y="4211638"/>
            <a:ext cx="13716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arrow" w="lg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176" name="Group 13"/>
          <p:cNvGrpSpPr>
            <a:grpSpLocks/>
          </p:cNvGrpSpPr>
          <p:nvPr/>
        </p:nvGrpSpPr>
        <p:grpSpPr bwMode="auto">
          <a:xfrm>
            <a:off x="6162675" y="4819650"/>
            <a:ext cx="1863725" cy="730250"/>
            <a:chOff x="2493" y="2137"/>
            <a:chExt cx="1436" cy="460"/>
          </a:xfrm>
        </p:grpSpPr>
        <p:sp>
          <p:nvSpPr>
            <p:cNvPr id="7180" name="Text Box 14"/>
            <p:cNvSpPr txBox="1">
              <a:spLocks noChangeArrowheads="1"/>
            </p:cNvSpPr>
            <p:nvPr/>
          </p:nvSpPr>
          <p:spPr bwMode="auto">
            <a:xfrm>
              <a:off x="2493" y="2137"/>
              <a:ext cx="1436" cy="235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10000"/>
                </a:spcBef>
                <a:buFontTx/>
                <a:buNone/>
              </a:pPr>
              <a:r>
                <a:rPr lang="en-GB" altLang="en-US" sz="1800" b="1">
                  <a:latin typeface="Courier New" pitchFamily="49" charset="0"/>
                </a:rPr>
                <a:t>Class2</a:t>
              </a:r>
              <a:endParaRPr lang="en-GB" altLang="en-US" sz="2400">
                <a:latin typeface="Courier New" pitchFamily="49" charset="0"/>
              </a:endParaRPr>
            </a:p>
          </p:txBody>
        </p:sp>
        <p:sp>
          <p:nvSpPr>
            <p:cNvPr id="7181" name="Text Box 15"/>
            <p:cNvSpPr txBox="1">
              <a:spLocks noChangeArrowheads="1"/>
            </p:cNvSpPr>
            <p:nvPr/>
          </p:nvSpPr>
          <p:spPr bwMode="auto">
            <a:xfrm>
              <a:off x="2493" y="2362"/>
              <a:ext cx="1436" cy="235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10000"/>
                </a:spcBef>
                <a:buFontTx/>
                <a:buNone/>
              </a:pPr>
              <a:r>
                <a:rPr lang="en-GB" altLang="en-US" sz="1800">
                  <a:latin typeface="Courier New" pitchFamily="49" charset="0"/>
                </a:rPr>
                <a:t>Algorithm()</a:t>
              </a:r>
            </a:p>
          </p:txBody>
        </p:sp>
      </p:grpSp>
      <p:grpSp>
        <p:nvGrpSpPr>
          <p:cNvPr id="7177" name="Group 16"/>
          <p:cNvGrpSpPr>
            <a:grpSpLocks/>
          </p:cNvGrpSpPr>
          <p:nvPr/>
        </p:nvGrpSpPr>
        <p:grpSpPr bwMode="auto">
          <a:xfrm>
            <a:off x="3419475" y="4832350"/>
            <a:ext cx="1863725" cy="730250"/>
            <a:chOff x="2493" y="2137"/>
            <a:chExt cx="1436" cy="460"/>
          </a:xfrm>
        </p:grpSpPr>
        <p:sp>
          <p:nvSpPr>
            <p:cNvPr id="7178" name="Text Box 17"/>
            <p:cNvSpPr txBox="1">
              <a:spLocks noChangeArrowheads="1"/>
            </p:cNvSpPr>
            <p:nvPr/>
          </p:nvSpPr>
          <p:spPr bwMode="auto">
            <a:xfrm>
              <a:off x="2493" y="2137"/>
              <a:ext cx="1436" cy="235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10000"/>
                </a:spcBef>
                <a:buFontTx/>
                <a:buNone/>
              </a:pPr>
              <a:r>
                <a:rPr lang="en-GB" altLang="en-US" sz="1800" b="1">
                  <a:latin typeface="Courier New" pitchFamily="49" charset="0"/>
                </a:rPr>
                <a:t>Class1</a:t>
              </a:r>
              <a:endParaRPr lang="en-GB" altLang="en-US" sz="2400">
                <a:latin typeface="Courier New" pitchFamily="49" charset="0"/>
              </a:endParaRPr>
            </a:p>
          </p:txBody>
        </p:sp>
        <p:sp>
          <p:nvSpPr>
            <p:cNvPr id="7179" name="Text Box 18"/>
            <p:cNvSpPr txBox="1">
              <a:spLocks noChangeArrowheads="1"/>
            </p:cNvSpPr>
            <p:nvPr/>
          </p:nvSpPr>
          <p:spPr bwMode="auto">
            <a:xfrm>
              <a:off x="2493" y="2362"/>
              <a:ext cx="1436" cy="235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10000"/>
                </a:spcBef>
                <a:buFontTx/>
                <a:buNone/>
              </a:pPr>
              <a:r>
                <a:rPr lang="en-GB" altLang="en-US" sz="1800">
                  <a:latin typeface="Courier New" pitchFamily="49" charset="0"/>
                </a:rPr>
                <a:t>Algorithm()</a:t>
              </a: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l"/>
            <a:r>
              <a:rPr lang="en-US" altLang="en-US" b="1" dirty="0" smtClean="0">
                <a:latin typeface="Arial" charset="0"/>
              </a:rPr>
              <a:t>Designing </a:t>
            </a:r>
            <a:r>
              <a:rPr lang="en-US" altLang="en-US" b="1" dirty="0" smtClean="0">
                <a:latin typeface="Arial" charset="0"/>
              </a:rPr>
              <a:t>render </a:t>
            </a:r>
            <a:r>
              <a:rPr lang="en-US" altLang="en-US" b="1" dirty="0" err="1" smtClean="0">
                <a:latin typeface="Arial" charset="0"/>
              </a:rPr>
              <a:t>behaviour</a:t>
            </a:r>
            <a:r>
              <a:rPr lang="en-US" altLang="en-US" b="1" dirty="0" smtClean="0">
                <a:latin typeface="Arial" charset="0"/>
              </a:rPr>
              <a:t>.</a:t>
            </a:r>
          </a:p>
        </p:txBody>
      </p:sp>
      <p:grpSp>
        <p:nvGrpSpPr>
          <p:cNvPr id="8195" name="Group 3"/>
          <p:cNvGrpSpPr>
            <a:grpSpLocks/>
          </p:cNvGrpSpPr>
          <p:nvPr/>
        </p:nvGrpSpPr>
        <p:grpSpPr bwMode="auto">
          <a:xfrm>
            <a:off x="673180" y="1827213"/>
            <a:ext cx="1581071" cy="2901949"/>
            <a:chOff x="414" y="1367"/>
            <a:chExt cx="2255" cy="1828"/>
          </a:xfrm>
        </p:grpSpPr>
        <p:sp>
          <p:nvSpPr>
            <p:cNvPr id="8208" name="Text Box 4"/>
            <p:cNvSpPr txBox="1">
              <a:spLocks noChangeArrowheads="1"/>
            </p:cNvSpPr>
            <p:nvPr/>
          </p:nvSpPr>
          <p:spPr bwMode="auto">
            <a:xfrm>
              <a:off x="432" y="1367"/>
              <a:ext cx="2237" cy="235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10000"/>
                </a:spcBef>
                <a:buFontTx/>
                <a:buNone/>
              </a:pPr>
              <a:r>
                <a:rPr lang="en-GB" altLang="en-US" sz="1800" b="1" dirty="0" err="1" smtClean="0">
                  <a:latin typeface="Courier New" pitchFamily="49" charset="0"/>
                </a:rPr>
                <a:t>TiledMap</a:t>
              </a:r>
              <a:endParaRPr lang="en-GB" altLang="en-US" sz="2400" dirty="0">
                <a:latin typeface="Courier New" pitchFamily="49" charset="0"/>
              </a:endParaRPr>
            </a:p>
          </p:txBody>
        </p:sp>
        <p:sp>
          <p:nvSpPr>
            <p:cNvPr id="8209" name="Text Box 5"/>
            <p:cNvSpPr txBox="1">
              <a:spLocks noChangeArrowheads="1"/>
            </p:cNvSpPr>
            <p:nvPr/>
          </p:nvSpPr>
          <p:spPr bwMode="auto">
            <a:xfrm>
              <a:off x="432" y="1613"/>
              <a:ext cx="2237" cy="425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10000"/>
                </a:spcBef>
                <a:buFontTx/>
                <a:buNone/>
              </a:pPr>
              <a:r>
                <a:rPr lang="en-GB" altLang="en-US" sz="1800" dirty="0">
                  <a:latin typeface="Courier New" pitchFamily="49" charset="0"/>
                </a:rPr>
                <a:t>… … …</a:t>
              </a:r>
            </a:p>
            <a:p>
              <a:pPr>
                <a:spcBef>
                  <a:spcPct val="10000"/>
                </a:spcBef>
                <a:buFontTx/>
                <a:buNone/>
              </a:pPr>
              <a:r>
                <a:rPr lang="en-GB" altLang="en-US" sz="1800" dirty="0" err="1" smtClean="0">
                  <a:latin typeface="Courier New" pitchFamily="49" charset="0"/>
                </a:rPr>
                <a:t>mRenderer</a:t>
              </a:r>
              <a:endParaRPr lang="en-GB" altLang="en-US" sz="1800" dirty="0">
                <a:latin typeface="Courier New" pitchFamily="49" charset="0"/>
              </a:endParaRPr>
            </a:p>
          </p:txBody>
        </p:sp>
        <p:sp>
          <p:nvSpPr>
            <p:cNvPr id="8210" name="Text Box 6"/>
            <p:cNvSpPr txBox="1">
              <a:spLocks noChangeArrowheads="1"/>
            </p:cNvSpPr>
            <p:nvPr/>
          </p:nvSpPr>
          <p:spPr bwMode="auto">
            <a:xfrm>
              <a:off x="414" y="2055"/>
              <a:ext cx="2237" cy="114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10000"/>
                </a:spcBef>
                <a:buFontTx/>
                <a:buNone/>
              </a:pPr>
              <a:r>
                <a:rPr lang="en-GB" altLang="en-US" sz="1800" dirty="0">
                  <a:latin typeface="Courier New" pitchFamily="49" charset="0"/>
                </a:rPr>
                <a:t>… … </a:t>
              </a:r>
              <a:r>
                <a:rPr lang="en-GB" altLang="en-US" sz="1800" dirty="0" smtClean="0">
                  <a:latin typeface="Courier New" pitchFamily="49" charset="0"/>
                </a:rPr>
                <a:t>…</a:t>
              </a:r>
            </a:p>
            <a:p>
              <a:pPr>
                <a:spcBef>
                  <a:spcPct val="10000"/>
                </a:spcBef>
                <a:buFontTx/>
                <a:buNone/>
              </a:pPr>
              <a:r>
                <a:rPr lang="en-GB" altLang="en-US" sz="1800" dirty="0" err="1" smtClean="0">
                  <a:latin typeface="Courier New" pitchFamily="49" charset="0"/>
                </a:rPr>
                <a:t>setRenderer</a:t>
              </a:r>
              <a:r>
                <a:rPr lang="en-GB" altLang="en-US" sz="1800" dirty="0" smtClean="0">
                  <a:latin typeface="Courier New" pitchFamily="49" charset="0"/>
                </a:rPr>
                <a:t> (</a:t>
              </a:r>
              <a:r>
                <a:rPr lang="en-GB" altLang="en-US" sz="1800" dirty="0" err="1" smtClean="0">
                  <a:latin typeface="Courier New" pitchFamily="49" charset="0"/>
                </a:rPr>
                <a:t>MapRenderer</a:t>
              </a:r>
              <a:r>
                <a:rPr lang="en-GB" altLang="en-US" sz="1800" dirty="0" smtClean="0">
                  <a:latin typeface="Courier New" pitchFamily="49" charset="0"/>
                </a:rPr>
                <a:t>)</a:t>
              </a:r>
              <a:endParaRPr lang="en-GB" altLang="en-US" sz="1800" dirty="0">
                <a:latin typeface="Courier New" pitchFamily="49" charset="0"/>
              </a:endParaRPr>
            </a:p>
            <a:p>
              <a:pPr>
                <a:spcBef>
                  <a:spcPct val="10000"/>
                </a:spcBef>
                <a:buFontTx/>
                <a:buNone/>
              </a:pPr>
              <a:r>
                <a:rPr lang="en-GB" altLang="en-US" sz="1800" dirty="0" smtClean="0">
                  <a:latin typeface="Courier New" pitchFamily="49" charset="0"/>
                </a:rPr>
                <a:t>render()</a:t>
              </a:r>
              <a:endParaRPr lang="en-GB" altLang="en-US" sz="1800" dirty="0">
                <a:latin typeface="Courier New" pitchFamily="49" charset="0"/>
              </a:endParaRPr>
            </a:p>
          </p:txBody>
        </p:sp>
      </p:grpSp>
      <p:grpSp>
        <p:nvGrpSpPr>
          <p:cNvPr id="8196" name="Group 7"/>
          <p:cNvGrpSpPr>
            <a:grpSpLocks/>
          </p:cNvGrpSpPr>
          <p:nvPr/>
        </p:nvGrpSpPr>
        <p:grpSpPr bwMode="auto">
          <a:xfrm>
            <a:off x="4668838" y="2433638"/>
            <a:ext cx="2279650" cy="1320800"/>
            <a:chOff x="2334" y="1602"/>
            <a:chExt cx="2237" cy="832"/>
          </a:xfrm>
        </p:grpSpPr>
        <p:sp>
          <p:nvSpPr>
            <p:cNvPr id="8206" name="Text Box 8"/>
            <p:cNvSpPr txBox="1">
              <a:spLocks noChangeArrowheads="1"/>
            </p:cNvSpPr>
            <p:nvPr/>
          </p:nvSpPr>
          <p:spPr bwMode="auto">
            <a:xfrm>
              <a:off x="2334" y="1602"/>
              <a:ext cx="2237" cy="425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10000"/>
                </a:spcBef>
                <a:buFontTx/>
                <a:buNone/>
              </a:pPr>
              <a:r>
                <a:rPr lang="en-GB" altLang="en-US" sz="1800" b="1" dirty="0">
                  <a:latin typeface="Courier New" pitchFamily="49" charset="0"/>
                </a:rPr>
                <a:t>&lt;&lt;interface&gt;&gt; </a:t>
              </a:r>
            </a:p>
            <a:p>
              <a:pPr>
                <a:spcBef>
                  <a:spcPct val="10000"/>
                </a:spcBef>
                <a:buFontTx/>
                <a:buNone/>
              </a:pPr>
              <a:r>
                <a:rPr lang="en-GB" altLang="en-US" sz="1800" b="1" dirty="0" err="1" smtClean="0">
                  <a:latin typeface="Courier New" pitchFamily="49" charset="0"/>
                </a:rPr>
                <a:t>MapRenderer</a:t>
              </a:r>
              <a:endParaRPr lang="en-GB" altLang="en-US" sz="2400" dirty="0">
                <a:latin typeface="Courier New" pitchFamily="49" charset="0"/>
              </a:endParaRPr>
            </a:p>
          </p:txBody>
        </p:sp>
        <p:sp>
          <p:nvSpPr>
            <p:cNvPr id="8207" name="Text Box 9"/>
            <p:cNvSpPr txBox="1">
              <a:spLocks noChangeArrowheads="1"/>
            </p:cNvSpPr>
            <p:nvPr/>
          </p:nvSpPr>
          <p:spPr bwMode="auto">
            <a:xfrm>
              <a:off x="2334" y="2027"/>
              <a:ext cx="2237" cy="407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10000"/>
                </a:spcBef>
                <a:buFontTx/>
                <a:buNone/>
              </a:pPr>
              <a:r>
                <a:rPr lang="en-GB" altLang="en-US" sz="1800" dirty="0" smtClean="0">
                  <a:latin typeface="Courier New" pitchFamily="49" charset="0"/>
                </a:rPr>
                <a:t>render (</a:t>
              </a:r>
              <a:r>
                <a:rPr lang="en-GB" altLang="en-US" sz="1800" dirty="0" err="1" smtClean="0">
                  <a:latin typeface="Courier New" pitchFamily="49" charset="0"/>
                </a:rPr>
                <a:t>TiledMap</a:t>
              </a:r>
              <a:r>
                <a:rPr lang="en-GB" altLang="en-US" sz="1800" dirty="0" smtClean="0">
                  <a:latin typeface="Courier New" pitchFamily="49" charset="0"/>
                </a:rPr>
                <a:t>)</a:t>
              </a:r>
              <a:endParaRPr lang="en-GB" altLang="en-US" sz="1800" dirty="0">
                <a:latin typeface="Courier New" pitchFamily="49" charset="0"/>
              </a:endParaRPr>
            </a:p>
          </p:txBody>
        </p:sp>
      </p:grpSp>
      <p:sp>
        <p:nvSpPr>
          <p:cNvPr id="8197" name="Line 10"/>
          <p:cNvSpPr>
            <a:spLocks noChangeShapeType="1"/>
          </p:cNvSpPr>
          <p:nvPr/>
        </p:nvSpPr>
        <p:spPr bwMode="auto">
          <a:xfrm rot="16200000" flipH="1">
            <a:off x="4349750" y="4186238"/>
            <a:ext cx="13716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arrow" w="lg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98" name="Line 11"/>
          <p:cNvSpPr>
            <a:spLocks noChangeShapeType="1"/>
          </p:cNvSpPr>
          <p:nvPr/>
        </p:nvSpPr>
        <p:spPr bwMode="auto">
          <a:xfrm rot="10800000" flipH="1">
            <a:off x="1930400" y="2740025"/>
            <a:ext cx="27416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diamond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99" name="Line 12"/>
          <p:cNvSpPr>
            <a:spLocks noChangeShapeType="1"/>
          </p:cNvSpPr>
          <p:nvPr/>
        </p:nvSpPr>
        <p:spPr bwMode="auto">
          <a:xfrm rot="16200000" flipH="1">
            <a:off x="5810250" y="4211638"/>
            <a:ext cx="13716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arrow" w="lg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8200" name="Group 13"/>
          <p:cNvGrpSpPr>
            <a:grpSpLocks/>
          </p:cNvGrpSpPr>
          <p:nvPr/>
        </p:nvGrpSpPr>
        <p:grpSpPr bwMode="auto">
          <a:xfrm>
            <a:off x="6162675" y="4819650"/>
            <a:ext cx="1863725" cy="1003300"/>
            <a:chOff x="2493" y="2137"/>
            <a:chExt cx="1436" cy="632"/>
          </a:xfrm>
        </p:grpSpPr>
        <p:sp>
          <p:nvSpPr>
            <p:cNvPr id="8204" name="Text Box 14"/>
            <p:cNvSpPr txBox="1">
              <a:spLocks noChangeArrowheads="1"/>
            </p:cNvSpPr>
            <p:nvPr/>
          </p:nvSpPr>
          <p:spPr bwMode="auto">
            <a:xfrm>
              <a:off x="2493" y="2137"/>
              <a:ext cx="1436" cy="407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10000"/>
                </a:spcBef>
                <a:buFontTx/>
                <a:buNone/>
              </a:pPr>
              <a:r>
                <a:rPr lang="en-GB" altLang="en-US" sz="1800" b="1" dirty="0" err="1" smtClean="0">
                  <a:latin typeface="Courier New" pitchFamily="49" charset="0"/>
                </a:rPr>
                <a:t>ConsoleRenderer</a:t>
              </a:r>
              <a:endParaRPr lang="en-GB" altLang="en-US" sz="2400" dirty="0">
                <a:latin typeface="Courier New" pitchFamily="49" charset="0"/>
              </a:endParaRPr>
            </a:p>
          </p:txBody>
        </p:sp>
        <p:sp>
          <p:nvSpPr>
            <p:cNvPr id="8205" name="Text Box 15"/>
            <p:cNvSpPr txBox="1">
              <a:spLocks noChangeArrowheads="1"/>
            </p:cNvSpPr>
            <p:nvPr/>
          </p:nvSpPr>
          <p:spPr bwMode="auto">
            <a:xfrm>
              <a:off x="2493" y="2362"/>
              <a:ext cx="1436" cy="407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10000"/>
                </a:spcBef>
                <a:buFontTx/>
                <a:buNone/>
              </a:pPr>
              <a:r>
                <a:rPr lang="en-GB" altLang="en-US" sz="1800" dirty="0" smtClean="0">
                  <a:latin typeface="Courier New" pitchFamily="49" charset="0"/>
                </a:rPr>
                <a:t>render (</a:t>
              </a:r>
              <a:r>
                <a:rPr lang="en-GB" altLang="en-US" sz="1800" dirty="0" err="1" smtClean="0">
                  <a:latin typeface="Courier New" pitchFamily="49" charset="0"/>
                </a:rPr>
                <a:t>TiledMap</a:t>
              </a:r>
              <a:r>
                <a:rPr lang="en-GB" altLang="en-US" sz="1800" dirty="0" smtClean="0">
                  <a:latin typeface="Courier New" pitchFamily="49" charset="0"/>
                </a:rPr>
                <a:t>)</a:t>
              </a:r>
              <a:endParaRPr lang="en-GB" altLang="en-US" sz="1800" dirty="0">
                <a:latin typeface="Courier New" pitchFamily="49" charset="0"/>
              </a:endParaRPr>
            </a:p>
          </p:txBody>
        </p:sp>
      </p:grpSp>
      <p:grpSp>
        <p:nvGrpSpPr>
          <p:cNvPr id="8201" name="Group 16"/>
          <p:cNvGrpSpPr>
            <a:grpSpLocks/>
          </p:cNvGrpSpPr>
          <p:nvPr/>
        </p:nvGrpSpPr>
        <p:grpSpPr bwMode="auto">
          <a:xfrm>
            <a:off x="3419475" y="4832350"/>
            <a:ext cx="1863725" cy="1003300"/>
            <a:chOff x="2493" y="2137"/>
            <a:chExt cx="1436" cy="632"/>
          </a:xfrm>
        </p:grpSpPr>
        <p:sp>
          <p:nvSpPr>
            <p:cNvPr id="8202" name="Text Box 17"/>
            <p:cNvSpPr txBox="1">
              <a:spLocks noChangeArrowheads="1"/>
            </p:cNvSpPr>
            <p:nvPr/>
          </p:nvSpPr>
          <p:spPr bwMode="auto">
            <a:xfrm>
              <a:off x="2493" y="2137"/>
              <a:ext cx="1436" cy="407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10000"/>
                </a:spcBef>
                <a:buFontTx/>
                <a:buNone/>
              </a:pPr>
              <a:r>
                <a:rPr lang="en-GB" altLang="en-US" sz="1800" b="1" dirty="0" err="1" smtClean="0">
                  <a:latin typeface="Courier New" pitchFamily="49" charset="0"/>
                </a:rPr>
                <a:t>AudioRenderer</a:t>
              </a:r>
              <a:endParaRPr lang="en-GB" altLang="en-US" sz="2400" dirty="0">
                <a:latin typeface="Courier New" pitchFamily="49" charset="0"/>
              </a:endParaRPr>
            </a:p>
          </p:txBody>
        </p:sp>
        <p:sp>
          <p:nvSpPr>
            <p:cNvPr id="8203" name="Text Box 18"/>
            <p:cNvSpPr txBox="1">
              <a:spLocks noChangeArrowheads="1"/>
            </p:cNvSpPr>
            <p:nvPr/>
          </p:nvSpPr>
          <p:spPr bwMode="auto">
            <a:xfrm>
              <a:off x="2493" y="2362"/>
              <a:ext cx="1436" cy="407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10000"/>
                </a:spcBef>
                <a:buFontTx/>
                <a:buNone/>
              </a:pPr>
              <a:r>
                <a:rPr lang="en-GB" altLang="en-US" sz="1800" dirty="0" smtClean="0">
                  <a:latin typeface="Courier New" pitchFamily="49" charset="0"/>
                </a:rPr>
                <a:t>render (</a:t>
              </a:r>
              <a:r>
                <a:rPr lang="en-GB" altLang="en-US" sz="1800" dirty="0" err="1" smtClean="0">
                  <a:latin typeface="Courier New" pitchFamily="49" charset="0"/>
                </a:rPr>
                <a:t>TiledMap</a:t>
              </a:r>
              <a:r>
                <a:rPr lang="en-GB" altLang="en-US" sz="1800" dirty="0" smtClean="0">
                  <a:latin typeface="Courier New" pitchFamily="49" charset="0"/>
                </a:rPr>
                <a:t>)</a:t>
              </a:r>
              <a:endParaRPr lang="en-GB" altLang="en-US" sz="1800" dirty="0">
                <a:latin typeface="Courier New" pitchFamily="49" charset="0"/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34975"/>
            <a:ext cx="7772400" cy="838200"/>
          </a:xfrm>
        </p:spPr>
        <p:txBody>
          <a:bodyPr/>
          <a:lstStyle/>
          <a:p>
            <a:pPr algn="l"/>
            <a:r>
              <a:rPr lang="en-US" altLang="en-US" sz="4000" b="1" dirty="0" smtClean="0">
                <a:latin typeface="Arial" charset="0"/>
              </a:rPr>
              <a:t>Applies </a:t>
            </a:r>
            <a:r>
              <a:rPr lang="en-US" altLang="en-US" sz="4000" b="1" dirty="0" smtClean="0">
                <a:latin typeface="Arial" charset="0"/>
              </a:rPr>
              <a:t>design </a:t>
            </a:r>
            <a:r>
              <a:rPr lang="en-US" altLang="en-US" sz="4000" b="1" dirty="0" smtClean="0">
                <a:latin typeface="Arial" charset="0"/>
              </a:rPr>
              <a:t>principles …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60538"/>
            <a:ext cx="7772400" cy="4965700"/>
          </a:xfrm>
        </p:spPr>
        <p:txBody>
          <a:bodyPr>
            <a:spAutoFit/>
          </a:bodyPr>
          <a:lstStyle/>
          <a:p>
            <a:pPr marL="609600" indent="-609600">
              <a:spcBef>
                <a:spcPct val="100000"/>
              </a:spcBef>
            </a:pPr>
            <a:r>
              <a:rPr lang="en-US" altLang="en-US" smtClean="0">
                <a:latin typeface="Arial" charset="0"/>
              </a:rPr>
              <a:t>Identify aspects of the application that vary and separate them from what stays the same.</a:t>
            </a:r>
          </a:p>
          <a:p>
            <a:pPr marL="609600" indent="-609600">
              <a:spcBef>
                <a:spcPct val="100000"/>
              </a:spcBef>
            </a:pPr>
            <a:r>
              <a:rPr lang="en-US" altLang="en-US" smtClean="0">
                <a:latin typeface="Arial" charset="0"/>
              </a:rPr>
              <a:t>Design to an interface, not an implementation.</a:t>
            </a:r>
          </a:p>
          <a:p>
            <a:pPr marL="609600" indent="-609600">
              <a:spcBef>
                <a:spcPct val="100000"/>
              </a:spcBef>
            </a:pPr>
            <a:r>
              <a:rPr lang="en-US" altLang="en-US" smtClean="0">
                <a:latin typeface="Arial" charset="0"/>
              </a:rPr>
              <a:t>Favour composition over inheritance.</a:t>
            </a:r>
          </a:p>
          <a:p>
            <a:pPr marL="609600" indent="-609600">
              <a:spcBef>
                <a:spcPct val="100000"/>
              </a:spcBef>
              <a:buFontTx/>
              <a:buNone/>
            </a:pPr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l"/>
            <a:r>
              <a:rPr lang="en-US" altLang="en-US" b="1" dirty="0" smtClean="0">
                <a:latin typeface="Arial" charset="0"/>
              </a:rPr>
              <a:t>So how does this work?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745915"/>
          </a:xfrm>
        </p:spPr>
        <p:txBody>
          <a:bodyPr>
            <a:spAutoFit/>
          </a:bodyPr>
          <a:lstStyle/>
          <a:p>
            <a:r>
              <a:rPr lang="en-US" altLang="en-US" dirty="0" smtClean="0">
                <a:latin typeface="Arial" charset="0"/>
              </a:rPr>
              <a:t>We create a </a:t>
            </a:r>
            <a:r>
              <a:rPr lang="en-US" altLang="en-US" i="1" dirty="0" err="1" smtClean="0">
                <a:latin typeface="Arial" charset="0"/>
              </a:rPr>
              <a:t>TiledMap</a:t>
            </a:r>
            <a:r>
              <a:rPr lang="en-US" altLang="en-US" dirty="0" smtClean="0">
                <a:latin typeface="Arial" charset="0"/>
              </a:rPr>
              <a:t> object and </a:t>
            </a:r>
            <a:r>
              <a:rPr lang="en-US" altLang="en-US" dirty="0" smtClean="0">
                <a:latin typeface="Arial" charset="0"/>
              </a:rPr>
              <a:t>the </a:t>
            </a:r>
            <a:r>
              <a:rPr lang="en-US" altLang="en-US" dirty="0" smtClean="0">
                <a:latin typeface="Arial" charset="0"/>
              </a:rPr>
              <a:t>constructor …</a:t>
            </a:r>
          </a:p>
          <a:p>
            <a:pPr lvl="1"/>
            <a:r>
              <a:rPr lang="en-US" altLang="en-US" dirty="0" smtClean="0">
                <a:latin typeface="Arial" charset="0"/>
              </a:rPr>
              <a:t>… assigns a </a:t>
            </a:r>
            <a:r>
              <a:rPr lang="en-US" altLang="en-US" dirty="0" smtClean="0">
                <a:latin typeface="Arial" charset="0"/>
              </a:rPr>
              <a:t>supplied </a:t>
            </a:r>
            <a:r>
              <a:rPr lang="en-US" altLang="en-US" i="1" dirty="0" err="1" smtClean="0">
                <a:latin typeface="Arial" charset="0"/>
              </a:rPr>
              <a:t>MapRenderer</a:t>
            </a:r>
            <a:r>
              <a:rPr lang="en-US" altLang="en-US" dirty="0" smtClean="0">
                <a:latin typeface="Arial" charset="0"/>
              </a:rPr>
              <a:t> </a:t>
            </a:r>
            <a:r>
              <a:rPr lang="en-US" altLang="en-US" dirty="0" smtClean="0">
                <a:latin typeface="Arial" charset="0"/>
              </a:rPr>
              <a:t>object.</a:t>
            </a:r>
          </a:p>
          <a:p>
            <a:r>
              <a:rPr lang="en-US" altLang="en-US" dirty="0" smtClean="0">
                <a:latin typeface="Arial" charset="0"/>
              </a:rPr>
              <a:t>Thus each </a:t>
            </a:r>
            <a:r>
              <a:rPr lang="en-US" altLang="en-US" dirty="0" err="1" smtClean="0">
                <a:latin typeface="Arial" charset="0"/>
              </a:rPr>
              <a:t>TiledMap</a:t>
            </a:r>
            <a:r>
              <a:rPr lang="en-US" altLang="en-US" dirty="0" smtClean="0">
                <a:latin typeface="Arial" charset="0"/>
              </a:rPr>
              <a:t> type object may have its own rendering </a:t>
            </a:r>
            <a:r>
              <a:rPr lang="en-US" altLang="en-US" dirty="0" err="1" smtClean="0">
                <a:latin typeface="Arial" charset="0"/>
              </a:rPr>
              <a:t>behaviour</a:t>
            </a:r>
            <a:r>
              <a:rPr lang="en-US" altLang="en-US" dirty="0" smtClean="0">
                <a:latin typeface="Arial" charset="0"/>
              </a:rPr>
              <a:t> instantiated outside the </a:t>
            </a:r>
            <a:r>
              <a:rPr lang="en-US" altLang="en-US" dirty="0" err="1" smtClean="0">
                <a:latin typeface="Arial" charset="0"/>
              </a:rPr>
              <a:t>TiledMap</a:t>
            </a:r>
            <a:r>
              <a:rPr lang="en-US" altLang="en-US" dirty="0" smtClean="0">
                <a:latin typeface="Arial" charset="0"/>
              </a:rPr>
              <a:t> object.</a:t>
            </a:r>
          </a:p>
          <a:p>
            <a:r>
              <a:rPr lang="en-US" altLang="en-US" dirty="0" smtClean="0">
                <a:latin typeface="Arial" charset="0"/>
              </a:rPr>
              <a:t>The aim here is to maintain the maximum flexibility in the design.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l"/>
            <a:r>
              <a:rPr lang="en-US" altLang="en-US" sz="4000" b="1" dirty="0" smtClean="0">
                <a:latin typeface="Arial" charset="0"/>
              </a:rPr>
              <a:t>The flexibility of the design.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327338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dirty="0" smtClean="0">
                <a:latin typeface="Arial" charset="0"/>
              </a:rPr>
              <a:t>Dynamically </a:t>
            </a:r>
            <a:r>
              <a:rPr lang="en-US" altLang="en-US" dirty="0" smtClean="0">
                <a:latin typeface="Arial" charset="0"/>
              </a:rPr>
              <a:t>change </a:t>
            </a:r>
            <a:r>
              <a:rPr lang="en-US" altLang="en-US" dirty="0" smtClean="0">
                <a:latin typeface="Arial" charset="0"/>
              </a:rPr>
              <a:t>the implementation of a </a:t>
            </a:r>
            <a:r>
              <a:rPr lang="en-US" altLang="en-US" dirty="0" err="1" smtClean="0">
                <a:latin typeface="Arial" charset="0"/>
              </a:rPr>
              <a:t>behaviour</a:t>
            </a:r>
            <a:r>
              <a:rPr lang="en-US" altLang="en-US" dirty="0" smtClean="0">
                <a:latin typeface="Arial" charset="0"/>
              </a:rPr>
              <a:t> of an object.</a:t>
            </a:r>
            <a:endParaRPr lang="en-US" altLang="en-US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 dirty="0" smtClean="0">
                <a:latin typeface="Arial" charset="0"/>
              </a:rPr>
              <a:t>Amend the concrete implementation of a </a:t>
            </a:r>
            <a:r>
              <a:rPr lang="en-US" altLang="en-US" dirty="0" err="1" smtClean="0">
                <a:latin typeface="Arial" charset="0"/>
              </a:rPr>
              <a:t>behaviour</a:t>
            </a:r>
            <a:r>
              <a:rPr lang="en-US" altLang="en-US" dirty="0" smtClean="0">
                <a:latin typeface="Arial" charset="0"/>
              </a:rPr>
              <a:t>.</a:t>
            </a:r>
            <a:endParaRPr lang="en-US" altLang="en-US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 dirty="0" smtClean="0">
                <a:latin typeface="Arial" charset="0"/>
              </a:rPr>
              <a:t>Allows us to add new implementations of </a:t>
            </a:r>
            <a:r>
              <a:rPr lang="en-US" altLang="en-US" dirty="0" smtClean="0">
                <a:latin typeface="Arial" charset="0"/>
              </a:rPr>
              <a:t>a </a:t>
            </a:r>
            <a:r>
              <a:rPr lang="en-US" altLang="en-US" dirty="0" err="1" smtClean="0">
                <a:latin typeface="Arial" charset="0"/>
              </a:rPr>
              <a:t>behaviour</a:t>
            </a:r>
            <a:r>
              <a:rPr lang="en-US" altLang="en-US" dirty="0" smtClean="0">
                <a:latin typeface="Arial" charset="0"/>
              </a:rPr>
              <a:t>.</a:t>
            </a:r>
          </a:p>
          <a:p>
            <a:pPr>
              <a:lnSpc>
                <a:spcPct val="90000"/>
              </a:lnSpc>
              <a:spcBef>
                <a:spcPct val="100000"/>
              </a:spcBef>
            </a:pPr>
            <a:r>
              <a:rPr lang="en-US" altLang="en-US" dirty="0" smtClean="0">
                <a:latin typeface="Arial" charset="0"/>
              </a:rPr>
              <a:t>All without changing any of the </a:t>
            </a:r>
            <a:r>
              <a:rPr lang="en-US" altLang="en-US" dirty="0" err="1" smtClean="0">
                <a:latin typeface="Arial" charset="0"/>
              </a:rPr>
              <a:t>TiledMap</a:t>
            </a:r>
            <a:r>
              <a:rPr lang="en-US" altLang="en-US" dirty="0" smtClean="0">
                <a:latin typeface="Arial" charset="0"/>
              </a:rPr>
              <a:t> class.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333333"/>
      </a:dk1>
      <a:lt1>
        <a:srgbClr val="F8F8F8"/>
      </a:lt1>
      <a:dk2>
        <a:srgbClr val="CC0000"/>
      </a:dk2>
      <a:lt2>
        <a:srgbClr val="FFFFFF"/>
      </a:lt2>
      <a:accent1>
        <a:srgbClr val="CC0066"/>
      </a:accent1>
      <a:accent2>
        <a:srgbClr val="3333CC"/>
      </a:accent2>
      <a:accent3>
        <a:srgbClr val="E2AAAA"/>
      </a:accent3>
      <a:accent4>
        <a:srgbClr val="D4D4D4"/>
      </a:accent4>
      <a:accent5>
        <a:srgbClr val="E2AAB8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333333"/>
        </a:dk1>
        <a:lt1>
          <a:srgbClr val="F8F8F8"/>
        </a:lt1>
        <a:dk2>
          <a:srgbClr val="CC0000"/>
        </a:dk2>
        <a:lt2>
          <a:srgbClr val="FFFFFF"/>
        </a:lt2>
        <a:accent1>
          <a:srgbClr val="CC0066"/>
        </a:accent1>
        <a:accent2>
          <a:srgbClr val="3333CC"/>
        </a:accent2>
        <a:accent3>
          <a:srgbClr val="E2AAAA"/>
        </a:accent3>
        <a:accent4>
          <a:srgbClr val="D4D4D4"/>
        </a:accent4>
        <a:accent5>
          <a:srgbClr val="E2AAB8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3106</TotalTime>
  <Words>577</Words>
  <Application>Microsoft Office PowerPoint</Application>
  <PresentationFormat>On-screen Show (4:3)</PresentationFormat>
  <Paragraphs>143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The Strategy Design Pattern</vt:lpstr>
      <vt:lpstr>The one constant in software development … </vt:lpstr>
      <vt:lpstr>Inflexibility of rendering.</vt:lpstr>
      <vt:lpstr>The strategy design pattern …</vt:lpstr>
      <vt:lpstr>The strategy pattern UML.</vt:lpstr>
      <vt:lpstr>Designing render behaviour.</vt:lpstr>
      <vt:lpstr>Applies design principles …</vt:lpstr>
      <vt:lpstr>So how does this work?</vt:lpstr>
      <vt:lpstr>The flexibility of the design.</vt:lpstr>
      <vt:lpstr>Implementing rendering …</vt:lpstr>
      <vt:lpstr>… and in the map class …</vt:lpstr>
      <vt:lpstr>The objects when executed …</vt:lpstr>
    </vt:vector>
  </TitlesOfParts>
  <Company>University of Abertay Dundee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Orientation  What it is &amp; how it woks</dc:title>
  <dc:creator>ALLAN MILNE</dc:creator>
  <cp:lastModifiedBy>Allan Milne</cp:lastModifiedBy>
  <cp:revision>250</cp:revision>
  <cp:lastPrinted>1999-09-07T12:50:31Z</cp:lastPrinted>
  <dcterms:created xsi:type="dcterms:W3CDTF">1999-09-03T13:12:02Z</dcterms:created>
  <dcterms:modified xsi:type="dcterms:W3CDTF">2014-12-13T15:20:07Z</dcterms:modified>
</cp:coreProperties>
</file>